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9" r:id="rId6"/>
    <p:sldId id="263" r:id="rId7"/>
    <p:sldId id="264" r:id="rId8"/>
    <p:sldId id="265" r:id="rId9"/>
    <p:sldId id="270" r:id="rId10"/>
    <p:sldId id="266" r:id="rId11"/>
    <p:sldId id="271"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7" d="100"/>
          <a:sy n="107" d="100"/>
        </p:scale>
        <p:origin x="71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C0E13"/>
        </a:solidFill>
        <a:effectLst/>
      </p:bgPr>
    </p:bg>
    <p:spTree>
      <p:nvGrpSpPr>
        <p:cNvPr id="1" name=""/>
        <p:cNvGrpSpPr/>
        <p:nvPr/>
      </p:nvGrpSpPr>
      <p:grpSpPr>
        <a:xfrm>
          <a:off x="0" y="0"/>
          <a:ext cx="0" cy="0"/>
          <a:chOff x="0" y="0"/>
          <a:chExt cx="0" cy="0"/>
        </a:xfrm>
      </p:grpSpPr>
      <p:sp>
        <p:nvSpPr>
          <p:cNvPr id="2" name="Rectangle 1"/>
          <p:cNvSpPr/>
          <p:nvPr/>
        </p:nvSpPr>
        <p:spPr>
          <a:xfrm>
            <a:off x="0" y="0"/>
            <a:ext cx="201168" cy="68580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9784080" y="594360"/>
            <a:ext cx="1581448" cy="2514600"/>
          </a:xfrm>
          <a:prstGeom prst="rect">
            <a:avLst/>
          </a:prstGeom>
        </p:spPr>
      </p:pic>
      <p:sp>
        <p:nvSpPr>
          <p:cNvPr id="4" name="TextBox 3"/>
          <p:cNvSpPr txBox="1"/>
          <p:nvPr/>
        </p:nvSpPr>
        <p:spPr>
          <a:xfrm>
            <a:off x="731520" y="1097280"/>
            <a:ext cx="5486400" cy="548640"/>
          </a:xfrm>
          <a:prstGeom prst="rect">
            <a:avLst/>
          </a:prstGeom>
          <a:noFill/>
        </p:spPr>
        <p:txBody>
          <a:bodyPr wrap="square" lIns="36576" tIns="36576" rIns="36576" bIns="36576" anchor="t">
            <a:spAutoFit/>
          </a:bodyPr>
          <a:lstStyle/>
          <a:p>
            <a:pPr algn="l"/>
            <a:r>
              <a:rPr sz="3800" b="1" i="0">
                <a:solidFill>
                  <a:srgbClr val="EFBC16"/>
                </a:solidFill>
                <a:latin typeface="Aptos"/>
              </a:rPr>
              <a:t>YEAR 11</a:t>
            </a:r>
          </a:p>
        </p:txBody>
      </p:sp>
      <p:sp>
        <p:nvSpPr>
          <p:cNvPr id="5" name="TextBox 4"/>
          <p:cNvSpPr txBox="1"/>
          <p:nvPr/>
        </p:nvSpPr>
        <p:spPr>
          <a:xfrm>
            <a:off x="731520" y="1755648"/>
            <a:ext cx="7955279" cy="731520"/>
          </a:xfrm>
          <a:prstGeom prst="rect">
            <a:avLst/>
          </a:prstGeom>
          <a:noFill/>
        </p:spPr>
        <p:txBody>
          <a:bodyPr wrap="square" lIns="36576" tIns="36576" rIns="36576" bIns="36576" anchor="t">
            <a:spAutoFit/>
          </a:bodyPr>
          <a:lstStyle/>
          <a:p>
            <a:pPr algn="l"/>
            <a:r>
              <a:rPr sz="4000" b="1" i="0">
                <a:solidFill>
                  <a:srgbClr val="FFFFFF"/>
                </a:solidFill>
                <a:latin typeface="Aptos"/>
              </a:rPr>
              <a:t>Mock Exam Briefing</a:t>
            </a:r>
          </a:p>
        </p:txBody>
      </p:sp>
      <p:sp>
        <p:nvSpPr>
          <p:cNvPr id="6" name="TextBox 5"/>
          <p:cNvSpPr txBox="1"/>
          <p:nvPr/>
        </p:nvSpPr>
        <p:spPr>
          <a:xfrm>
            <a:off x="749808" y="2651760"/>
            <a:ext cx="8046720" cy="685800"/>
          </a:xfrm>
          <a:prstGeom prst="rect">
            <a:avLst/>
          </a:prstGeom>
          <a:noFill/>
        </p:spPr>
        <p:txBody>
          <a:bodyPr wrap="square" lIns="36576" tIns="36576" rIns="36576" bIns="36576" anchor="t">
            <a:spAutoFit/>
          </a:bodyPr>
          <a:lstStyle/>
          <a:p>
            <a:pPr algn="l"/>
            <a:r>
              <a:rPr sz="2100" b="0" i="0">
                <a:solidFill>
                  <a:srgbClr val="FFFFFF"/>
                </a:solidFill>
                <a:latin typeface="Aptos"/>
              </a:rPr>
              <a:t>How to prepare • what to expect • how to get the best from your exams</a:t>
            </a:r>
          </a:p>
        </p:txBody>
      </p:sp>
      <p:sp>
        <p:nvSpPr>
          <p:cNvPr id="9" name="TextBox 8"/>
          <p:cNvSpPr txBox="1"/>
          <p:nvPr/>
        </p:nvSpPr>
        <p:spPr>
          <a:xfrm>
            <a:off x="749808" y="5715000"/>
            <a:ext cx="4572000" cy="274320"/>
          </a:xfrm>
          <a:prstGeom prst="rect">
            <a:avLst/>
          </a:prstGeom>
          <a:noFill/>
        </p:spPr>
        <p:txBody>
          <a:bodyPr wrap="square" lIns="36576" tIns="36576" rIns="36576" bIns="36576" anchor="t">
            <a:spAutoFit/>
          </a:bodyPr>
          <a:lstStyle/>
          <a:p>
            <a:pPr algn="l"/>
            <a:r>
              <a:rPr sz="1200" b="0" i="0">
                <a:solidFill>
                  <a:srgbClr val="D7D7D7"/>
                </a:solidFill>
                <a:latin typeface="Aptos"/>
              </a:rPr>
              <a:t>St Augustine’s Catholic College</a:t>
            </a:r>
          </a:p>
        </p:txBody>
      </p:sp>
      <p:sp>
        <p:nvSpPr>
          <p:cNvPr id="10" name="Rectangle 9"/>
          <p:cNvSpPr/>
          <p:nvPr/>
        </p:nvSpPr>
        <p:spPr>
          <a:xfrm>
            <a:off x="0" y="6638544"/>
            <a:ext cx="12191695" cy="219456"/>
          </a:xfrm>
          <a:prstGeom prst="rect">
            <a:avLst/>
          </a:prstGeom>
          <a:solidFill>
            <a:srgbClr val="5C0E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A moment to reflect</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Approach your exams with honesty, calm and purpose</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TextBox 5"/>
          <p:cNvSpPr txBox="1"/>
          <p:nvPr/>
        </p:nvSpPr>
        <p:spPr>
          <a:xfrm>
            <a:off x="822960" y="1691640"/>
            <a:ext cx="9875520" cy="411480"/>
          </a:xfrm>
          <a:prstGeom prst="rect">
            <a:avLst/>
          </a:prstGeom>
          <a:noFill/>
        </p:spPr>
        <p:txBody>
          <a:bodyPr wrap="square" lIns="36576" tIns="36576" rIns="36576" bIns="36576" anchor="t">
            <a:spAutoFit/>
          </a:bodyPr>
          <a:lstStyle/>
          <a:p>
            <a:pPr algn="l"/>
            <a:r>
              <a:rPr sz="2400" b="1" i="0">
                <a:solidFill>
                  <a:srgbClr val="851219"/>
                </a:solidFill>
                <a:latin typeface="Aptos"/>
              </a:rPr>
              <a:t>Loving God,</a:t>
            </a:r>
          </a:p>
        </p:txBody>
      </p:sp>
      <p:sp>
        <p:nvSpPr>
          <p:cNvPr id="7" name="TextBox 6"/>
          <p:cNvSpPr txBox="1"/>
          <p:nvPr/>
        </p:nvSpPr>
        <p:spPr>
          <a:xfrm>
            <a:off x="822960" y="2148840"/>
            <a:ext cx="10332720" cy="3397853"/>
          </a:xfrm>
          <a:prstGeom prst="rect">
            <a:avLst/>
          </a:prstGeom>
          <a:noFill/>
        </p:spPr>
        <p:txBody>
          <a:bodyPr wrap="square" lIns="36576" tIns="36576" rIns="36576" bIns="36576" anchor="t">
            <a:spAutoFit/>
          </a:bodyPr>
          <a:lstStyle/>
          <a:p>
            <a:pPr algn="l"/>
            <a:r>
              <a:rPr sz="1800" b="0" i="0" dirty="0">
                <a:solidFill>
                  <a:srgbClr val="232323"/>
                </a:solidFill>
                <a:latin typeface="Aptos"/>
              </a:rPr>
              <a:t>We thank You for the gift of learning and the opportunities before us.
As Year 11 prepare for their mock exams, help them to work with honesty and integrity, always striving to use the talents You have given them.
Grant them calm hearts, clear minds, and the determination to do their best.
May they respect the rules that guide them and support one another as a community of faith.
We make this prayer through Christ our Lord. </a:t>
            </a:r>
            <a:endParaRPr lang="en-GB" sz="1800" b="0" i="0" dirty="0">
              <a:solidFill>
                <a:srgbClr val="232323"/>
              </a:solidFill>
              <a:latin typeface="Aptos"/>
            </a:endParaRPr>
          </a:p>
          <a:p>
            <a:pPr algn="l"/>
            <a:endParaRPr lang="en-GB" dirty="0">
              <a:solidFill>
                <a:srgbClr val="232323"/>
              </a:solidFill>
              <a:latin typeface="Aptos"/>
            </a:endParaRPr>
          </a:p>
          <a:p>
            <a:pPr algn="l"/>
            <a:r>
              <a:rPr sz="1800" b="0" i="0" dirty="0">
                <a:solidFill>
                  <a:srgbClr val="232323"/>
                </a:solidFill>
                <a:latin typeface="Aptos"/>
              </a:rPr>
              <a:t>Amen</a:t>
            </a:r>
          </a:p>
        </p:txBody>
      </p:sp>
      <p:sp>
        <p:nvSpPr>
          <p:cNvPr id="8" name="Rectangle 7"/>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Why do mocks matter?</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They are more than just another set of tests</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Rounded Rectangle 5"/>
          <p:cNvSpPr/>
          <p:nvPr/>
        </p:nvSpPr>
        <p:spPr>
          <a:xfrm>
            <a:off x="685800" y="169164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691640"/>
            <a:ext cx="73152" cy="150876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05256" y="185623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Real exam practice</a:t>
            </a:r>
          </a:p>
        </p:txBody>
      </p:sp>
      <p:sp>
        <p:nvSpPr>
          <p:cNvPr id="9" name="TextBox 8"/>
          <p:cNvSpPr txBox="1"/>
          <p:nvPr/>
        </p:nvSpPr>
        <p:spPr>
          <a:xfrm>
            <a:off x="905256" y="231343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Experience the conditions, routines and expectations of a formal exam.</a:t>
            </a:r>
          </a:p>
        </p:txBody>
      </p:sp>
      <p:sp>
        <p:nvSpPr>
          <p:cNvPr id="10" name="Rounded Rectangle 9"/>
          <p:cNvSpPr/>
          <p:nvPr/>
        </p:nvSpPr>
        <p:spPr>
          <a:xfrm>
            <a:off x="4370832" y="169164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691640"/>
            <a:ext cx="73152" cy="150876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90288" y="185623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Find strengths</a:t>
            </a:r>
          </a:p>
        </p:txBody>
      </p:sp>
      <p:sp>
        <p:nvSpPr>
          <p:cNvPr id="13" name="TextBox 12"/>
          <p:cNvSpPr txBox="1"/>
          <p:nvPr/>
        </p:nvSpPr>
        <p:spPr>
          <a:xfrm>
            <a:off x="4590288" y="231343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See what you already know and where your revision is working.</a:t>
            </a:r>
          </a:p>
        </p:txBody>
      </p:sp>
      <p:sp>
        <p:nvSpPr>
          <p:cNvPr id="14" name="Rounded Rectangle 13"/>
          <p:cNvSpPr/>
          <p:nvPr/>
        </p:nvSpPr>
        <p:spPr>
          <a:xfrm>
            <a:off x="8055864" y="169164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055864" y="1691640"/>
            <a:ext cx="73152" cy="150876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75320" y="185623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Find gaps</a:t>
            </a:r>
          </a:p>
        </p:txBody>
      </p:sp>
      <p:sp>
        <p:nvSpPr>
          <p:cNvPr id="17" name="TextBox 16"/>
          <p:cNvSpPr txBox="1"/>
          <p:nvPr/>
        </p:nvSpPr>
        <p:spPr>
          <a:xfrm>
            <a:off x="8275320" y="231343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Identify topics, skills or exam techniques that need more work.</a:t>
            </a:r>
          </a:p>
        </p:txBody>
      </p:sp>
      <p:sp>
        <p:nvSpPr>
          <p:cNvPr id="18" name="Rounded Rectangle 17"/>
          <p:cNvSpPr/>
          <p:nvPr/>
        </p:nvSpPr>
        <p:spPr>
          <a:xfrm>
            <a:off x="685800" y="361188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85800" y="3611880"/>
            <a:ext cx="73152" cy="150876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05256" y="377647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Build confidence</a:t>
            </a:r>
          </a:p>
        </p:txBody>
      </p:sp>
      <p:sp>
        <p:nvSpPr>
          <p:cNvPr id="21" name="TextBox 20"/>
          <p:cNvSpPr txBox="1"/>
          <p:nvPr/>
        </p:nvSpPr>
        <p:spPr>
          <a:xfrm>
            <a:off x="905256" y="423367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The more familiar the process feels, the less intimidating it becomes.</a:t>
            </a:r>
          </a:p>
        </p:txBody>
      </p:sp>
      <p:sp>
        <p:nvSpPr>
          <p:cNvPr id="22" name="Rounded Rectangle 21"/>
          <p:cNvSpPr/>
          <p:nvPr/>
        </p:nvSpPr>
        <p:spPr>
          <a:xfrm>
            <a:off x="4370832" y="361188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370832" y="3611880"/>
            <a:ext cx="73152" cy="150876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90288" y="377647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Practise exam technique</a:t>
            </a:r>
          </a:p>
        </p:txBody>
      </p:sp>
      <p:sp>
        <p:nvSpPr>
          <p:cNvPr id="25" name="TextBox 24"/>
          <p:cNvSpPr txBox="1"/>
          <p:nvPr/>
        </p:nvSpPr>
        <p:spPr>
          <a:xfrm>
            <a:off x="4590288" y="423367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Learn how to manage time, read questions and use the mark allocation.</a:t>
            </a:r>
          </a:p>
        </p:txBody>
      </p:sp>
      <p:sp>
        <p:nvSpPr>
          <p:cNvPr id="26" name="Rounded Rectangle 25"/>
          <p:cNvSpPr/>
          <p:nvPr/>
        </p:nvSpPr>
        <p:spPr>
          <a:xfrm>
            <a:off x="8055864" y="3611880"/>
            <a:ext cx="3429000" cy="150876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055864" y="3611880"/>
            <a:ext cx="73152" cy="150876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275320" y="377647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Prepare for summer</a:t>
            </a:r>
          </a:p>
        </p:txBody>
      </p:sp>
      <p:sp>
        <p:nvSpPr>
          <p:cNvPr id="29" name="TextBox 28"/>
          <p:cNvSpPr txBox="1"/>
          <p:nvPr/>
        </p:nvSpPr>
        <p:spPr>
          <a:xfrm>
            <a:off x="8275320" y="4233672"/>
            <a:ext cx="3063240" cy="758952"/>
          </a:xfrm>
          <a:prstGeom prst="rect">
            <a:avLst/>
          </a:prstGeom>
          <a:noFill/>
        </p:spPr>
        <p:txBody>
          <a:bodyPr wrap="square" lIns="36576" tIns="36576" rIns="36576" bIns="36576" anchor="t">
            <a:spAutoFit/>
          </a:bodyPr>
          <a:lstStyle/>
          <a:p>
            <a:pPr algn="l"/>
            <a:r>
              <a:rPr sz="1350" b="0" i="0">
                <a:solidFill>
                  <a:srgbClr val="232323"/>
                </a:solidFill>
                <a:latin typeface="Aptos"/>
              </a:rPr>
              <a:t>Use the feedback from mocks to make your final preparation more effective.</a:t>
            </a:r>
          </a:p>
        </p:txBody>
      </p:sp>
      <p:sp>
        <p:nvSpPr>
          <p:cNvPr id="30" name="Rectangle 29"/>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Before the exams</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There are a few things you are responsible for checking</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Rounded Rectangle 5"/>
          <p:cNvSpPr/>
          <p:nvPr/>
        </p:nvSpPr>
        <p:spPr>
          <a:xfrm>
            <a:off x="685800" y="1645920"/>
            <a:ext cx="530352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645920"/>
            <a:ext cx="73152" cy="123444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05256" y="1810512"/>
            <a:ext cx="4937759" cy="347472"/>
          </a:xfrm>
          <a:prstGeom prst="rect">
            <a:avLst/>
          </a:prstGeom>
          <a:noFill/>
        </p:spPr>
        <p:txBody>
          <a:bodyPr wrap="square" lIns="36576" tIns="36576" rIns="36576" bIns="36576" anchor="t">
            <a:spAutoFit/>
          </a:bodyPr>
          <a:lstStyle/>
          <a:p>
            <a:pPr algn="l"/>
            <a:r>
              <a:rPr sz="1700" b="1" i="0">
                <a:solidFill>
                  <a:srgbClr val="851219"/>
                </a:solidFill>
                <a:latin typeface="Aptos"/>
              </a:rPr>
              <a:t>1. Check your timetable</a:t>
            </a:r>
          </a:p>
        </p:txBody>
      </p:sp>
      <p:sp>
        <p:nvSpPr>
          <p:cNvPr id="9" name="TextBox 8"/>
          <p:cNvSpPr txBox="1"/>
          <p:nvPr/>
        </p:nvSpPr>
        <p:spPr>
          <a:xfrm>
            <a:off x="905256" y="2267712"/>
            <a:ext cx="4937759" cy="484632"/>
          </a:xfrm>
          <a:prstGeom prst="rect">
            <a:avLst/>
          </a:prstGeom>
          <a:noFill/>
        </p:spPr>
        <p:txBody>
          <a:bodyPr wrap="square" lIns="36576" tIns="36576" rIns="36576" bIns="36576" anchor="t">
            <a:spAutoFit/>
          </a:bodyPr>
          <a:lstStyle/>
          <a:p>
            <a:pPr algn="l"/>
            <a:r>
              <a:rPr sz="1300" b="0" i="0">
                <a:solidFill>
                  <a:srgbClr val="232323"/>
                </a:solidFill>
                <a:latin typeface="Aptos"/>
              </a:rPr>
              <a:t>Know the date, session, subject and where you need to be. If something looks wrong, raise it before exam day.</a:t>
            </a:r>
          </a:p>
        </p:txBody>
      </p:sp>
      <p:sp>
        <p:nvSpPr>
          <p:cNvPr id="10" name="Rounded Rectangle 9"/>
          <p:cNvSpPr/>
          <p:nvPr/>
        </p:nvSpPr>
        <p:spPr>
          <a:xfrm>
            <a:off x="6199632" y="1645920"/>
            <a:ext cx="530352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199632" y="1645920"/>
            <a:ext cx="73152" cy="123444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19088" y="1810512"/>
            <a:ext cx="4937759" cy="347472"/>
          </a:xfrm>
          <a:prstGeom prst="rect">
            <a:avLst/>
          </a:prstGeom>
          <a:noFill/>
        </p:spPr>
        <p:txBody>
          <a:bodyPr wrap="square" lIns="36576" tIns="36576" rIns="36576" bIns="36576" anchor="t">
            <a:spAutoFit/>
          </a:bodyPr>
          <a:lstStyle/>
          <a:p>
            <a:pPr algn="l"/>
            <a:r>
              <a:rPr sz="1700" b="1" i="0">
                <a:solidFill>
                  <a:srgbClr val="EFBC16"/>
                </a:solidFill>
                <a:latin typeface="Aptos"/>
              </a:rPr>
              <a:t>2. Check your access arrangements</a:t>
            </a:r>
          </a:p>
        </p:txBody>
      </p:sp>
      <p:sp>
        <p:nvSpPr>
          <p:cNvPr id="13" name="TextBox 12"/>
          <p:cNvSpPr txBox="1"/>
          <p:nvPr/>
        </p:nvSpPr>
        <p:spPr>
          <a:xfrm>
            <a:off x="6419088" y="2267712"/>
            <a:ext cx="4937759" cy="484632"/>
          </a:xfrm>
          <a:prstGeom prst="rect">
            <a:avLst/>
          </a:prstGeom>
          <a:noFill/>
        </p:spPr>
        <p:txBody>
          <a:bodyPr wrap="square" lIns="36576" tIns="36576" rIns="36576" bIns="36576" anchor="t">
            <a:spAutoFit/>
          </a:bodyPr>
          <a:lstStyle/>
          <a:p>
            <a:pPr algn="l"/>
            <a:r>
              <a:rPr sz="1300" b="0" i="0">
                <a:solidFill>
                  <a:srgbClr val="232323"/>
                </a:solidFill>
                <a:latin typeface="Aptos"/>
              </a:rPr>
              <a:t>If you receive an email from Mrs Windridge, read it carefully. Your arrangements should then appear on your exam timetable.</a:t>
            </a:r>
          </a:p>
        </p:txBody>
      </p:sp>
      <p:sp>
        <p:nvSpPr>
          <p:cNvPr id="14" name="Rounded Rectangle 13"/>
          <p:cNvSpPr/>
          <p:nvPr/>
        </p:nvSpPr>
        <p:spPr>
          <a:xfrm>
            <a:off x="685800" y="3063240"/>
            <a:ext cx="530352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85800" y="3063240"/>
            <a:ext cx="73152" cy="123444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05256" y="3227832"/>
            <a:ext cx="4937759" cy="347472"/>
          </a:xfrm>
          <a:prstGeom prst="rect">
            <a:avLst/>
          </a:prstGeom>
          <a:noFill/>
        </p:spPr>
        <p:txBody>
          <a:bodyPr wrap="square" lIns="36576" tIns="36576" rIns="36576" bIns="36576" anchor="t">
            <a:spAutoFit/>
          </a:bodyPr>
          <a:lstStyle/>
          <a:p>
            <a:pPr algn="l"/>
            <a:r>
              <a:rPr sz="1700" b="1" i="0">
                <a:solidFill>
                  <a:srgbClr val="851219"/>
                </a:solidFill>
                <a:latin typeface="Aptos"/>
              </a:rPr>
              <a:t>3. Check your equipment</a:t>
            </a:r>
          </a:p>
        </p:txBody>
      </p:sp>
      <p:sp>
        <p:nvSpPr>
          <p:cNvPr id="17" name="TextBox 16"/>
          <p:cNvSpPr txBox="1"/>
          <p:nvPr/>
        </p:nvSpPr>
        <p:spPr>
          <a:xfrm>
            <a:off x="905256" y="3611880"/>
            <a:ext cx="4937759" cy="484632"/>
          </a:xfrm>
          <a:prstGeom prst="rect">
            <a:avLst/>
          </a:prstGeom>
          <a:noFill/>
        </p:spPr>
        <p:txBody>
          <a:bodyPr wrap="square" lIns="36576" tIns="36576" rIns="36576" bIns="36576" anchor="t">
            <a:spAutoFit/>
          </a:bodyPr>
          <a:lstStyle/>
          <a:p>
            <a:pPr algn="l"/>
            <a:r>
              <a:rPr sz="1300" b="0" i="0" dirty="0">
                <a:solidFill>
                  <a:srgbClr val="232323"/>
                </a:solidFill>
                <a:latin typeface="Aptos"/>
              </a:rPr>
              <a:t>Look at the requirements for each subject. Bring permitted equipment and do not assume an item will be provided unless your instructions say so.</a:t>
            </a:r>
          </a:p>
        </p:txBody>
      </p:sp>
      <p:sp>
        <p:nvSpPr>
          <p:cNvPr id="18" name="Rounded Rectangle 17"/>
          <p:cNvSpPr/>
          <p:nvPr/>
        </p:nvSpPr>
        <p:spPr>
          <a:xfrm>
            <a:off x="6199632" y="3063240"/>
            <a:ext cx="530352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199632" y="3063240"/>
            <a:ext cx="73152" cy="123444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19088" y="3227832"/>
            <a:ext cx="4937759" cy="347472"/>
          </a:xfrm>
          <a:prstGeom prst="rect">
            <a:avLst/>
          </a:prstGeom>
          <a:noFill/>
        </p:spPr>
        <p:txBody>
          <a:bodyPr wrap="square" lIns="36576" tIns="36576" rIns="36576" bIns="36576" anchor="t">
            <a:spAutoFit/>
          </a:bodyPr>
          <a:lstStyle/>
          <a:p>
            <a:pPr algn="l"/>
            <a:r>
              <a:rPr sz="1700" b="1" i="0">
                <a:solidFill>
                  <a:srgbClr val="EFBC16"/>
                </a:solidFill>
                <a:latin typeface="Aptos"/>
              </a:rPr>
              <a:t>4. Revise and prepare</a:t>
            </a:r>
          </a:p>
        </p:txBody>
      </p:sp>
      <p:sp>
        <p:nvSpPr>
          <p:cNvPr id="21" name="TextBox 20"/>
          <p:cNvSpPr txBox="1"/>
          <p:nvPr/>
        </p:nvSpPr>
        <p:spPr>
          <a:xfrm>
            <a:off x="6419088" y="3685032"/>
            <a:ext cx="4937759" cy="484632"/>
          </a:xfrm>
          <a:prstGeom prst="rect">
            <a:avLst/>
          </a:prstGeom>
          <a:noFill/>
        </p:spPr>
        <p:txBody>
          <a:bodyPr wrap="square" lIns="36576" tIns="36576" rIns="36576" bIns="36576" anchor="t">
            <a:spAutoFit/>
          </a:bodyPr>
          <a:lstStyle/>
          <a:p>
            <a:pPr algn="l"/>
            <a:r>
              <a:rPr sz="1300" b="0" i="0">
                <a:solidFill>
                  <a:srgbClr val="232323"/>
                </a:solidFill>
                <a:latin typeface="Aptos"/>
              </a:rPr>
              <a:t>Use your lessons, revision materials and feedback from classwork. Mocks are your chance to find out what you need to work on.</a:t>
            </a:r>
          </a:p>
        </p:txBody>
      </p:sp>
      <p:sp>
        <p:nvSpPr>
          <p:cNvPr id="22" name="Rounded Rectangle 21"/>
          <p:cNvSpPr/>
          <p:nvPr/>
        </p:nvSpPr>
        <p:spPr>
          <a:xfrm>
            <a:off x="1005840" y="4892040"/>
            <a:ext cx="10058400" cy="822960"/>
          </a:xfrm>
          <a:prstGeom prst="roundRect">
            <a:avLst/>
          </a:prstGeom>
          <a:solidFill>
            <a:srgbClr val="F9EBEC"/>
          </a:solidFill>
          <a:ln>
            <a:solidFill>
              <a:srgbClr val="851219"/>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TextBox 22"/>
          <p:cNvSpPr txBox="1"/>
          <p:nvPr/>
        </p:nvSpPr>
        <p:spPr>
          <a:xfrm>
            <a:off x="1234440" y="5102352"/>
            <a:ext cx="9601200" cy="597087"/>
          </a:xfrm>
          <a:prstGeom prst="rect">
            <a:avLst/>
          </a:prstGeom>
          <a:noFill/>
        </p:spPr>
        <p:txBody>
          <a:bodyPr wrap="square" lIns="36576" tIns="36576" rIns="36576" bIns="36576" anchor="t">
            <a:spAutoFit/>
          </a:bodyPr>
          <a:lstStyle/>
          <a:p>
            <a:pPr algn="ctr"/>
            <a:r>
              <a:rPr sz="1700" b="1" i="0" dirty="0">
                <a:solidFill>
                  <a:srgbClr val="851219"/>
                </a:solidFill>
                <a:latin typeface="Aptos"/>
              </a:rPr>
              <a:t>Student responsibility: check your timetable and arrangements in advance</a:t>
            </a:r>
            <a:r>
              <a:rPr lang="en-GB" sz="1700" b="1" i="0" dirty="0">
                <a:solidFill>
                  <a:srgbClr val="851219"/>
                </a:solidFill>
                <a:latin typeface="Aptos"/>
              </a:rPr>
              <a:t>.</a:t>
            </a:r>
            <a:r>
              <a:rPr sz="1700" b="1" i="0" dirty="0">
                <a:solidFill>
                  <a:srgbClr val="851219"/>
                </a:solidFill>
                <a:latin typeface="Aptos"/>
              </a:rPr>
              <a:t> </a:t>
            </a:r>
            <a:r>
              <a:rPr lang="en-GB" sz="1700" b="1" i="0" dirty="0">
                <a:solidFill>
                  <a:srgbClr val="851219"/>
                </a:solidFill>
                <a:latin typeface="Aptos"/>
              </a:rPr>
              <a:t>D</a:t>
            </a:r>
            <a:r>
              <a:rPr sz="1700" b="1" i="0" dirty="0" err="1">
                <a:solidFill>
                  <a:srgbClr val="851219"/>
                </a:solidFill>
                <a:latin typeface="Aptos"/>
              </a:rPr>
              <a:t>on't</a:t>
            </a:r>
            <a:r>
              <a:rPr sz="1700" b="1" i="0" dirty="0">
                <a:solidFill>
                  <a:srgbClr val="851219"/>
                </a:solidFill>
                <a:latin typeface="Aptos"/>
              </a:rPr>
              <a:t> wait until </a:t>
            </a:r>
            <a:r>
              <a:rPr lang="en-GB" sz="1700" b="1" i="0" dirty="0">
                <a:solidFill>
                  <a:srgbClr val="851219"/>
                </a:solidFill>
                <a:latin typeface="Aptos"/>
              </a:rPr>
              <a:t>the morning of </a:t>
            </a:r>
            <a:r>
              <a:rPr sz="1700" b="1" i="0" dirty="0">
                <a:solidFill>
                  <a:srgbClr val="851219"/>
                </a:solidFill>
                <a:latin typeface="Aptos"/>
              </a:rPr>
              <a:t>the exam.</a:t>
            </a:r>
          </a:p>
        </p:txBody>
      </p:sp>
      <p:sp>
        <p:nvSpPr>
          <p:cNvPr id="24" name="Rectangle 23"/>
          <p:cNvSpPr/>
          <p:nvPr/>
        </p:nvSpPr>
        <p:spPr>
          <a:xfrm>
            <a:off x="0" y="6656832"/>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241280" cy="594360"/>
          </a:xfrm>
          <a:prstGeom prst="rect">
            <a:avLst/>
          </a:prstGeom>
          <a:noFill/>
        </p:spPr>
        <p:txBody>
          <a:bodyPr wrap="square" lIns="36576" tIns="36576" rIns="36576" bIns="36576">
            <a:spAutoFit/>
          </a:bodyPr>
          <a:lstStyle/>
          <a:p>
            <a:pPr algn="l"/>
            <a:r>
              <a:rPr sz="3000" b="1">
                <a:solidFill>
                  <a:srgbClr val="851219"/>
                </a:solidFill>
                <a:latin typeface="Aptos"/>
              </a:rPr>
              <a:t>Access arrangements: know your support</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332720" cy="384048"/>
          </a:xfrm>
          <a:prstGeom prst="rect">
            <a:avLst/>
          </a:prstGeom>
          <a:noFill/>
        </p:spPr>
        <p:txBody>
          <a:bodyPr wrap="square" lIns="36576" tIns="36576" rIns="36576" bIns="36576">
            <a:spAutoFit/>
          </a:bodyPr>
          <a:lstStyle/>
          <a:p>
            <a:pPr algn="l"/>
            <a:r>
              <a:rPr sz="1450" b="0">
                <a:solidFill>
                  <a:srgbClr val="5F5F5F"/>
                </a:solidFill>
                <a:latin typeface="Aptos"/>
              </a:rPr>
              <a:t>Check your arrangements before the exam — and know what to do on the day</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7" name="Rounded Rectangle 6"/>
          <p:cNvSpPr/>
          <p:nvPr/>
        </p:nvSpPr>
        <p:spPr>
          <a:xfrm>
            <a:off x="594360" y="2148840"/>
            <a:ext cx="3657600" cy="34290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594360" y="2148840"/>
            <a:ext cx="82296" cy="34290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822960" y="2313432"/>
            <a:ext cx="3246120" cy="384048"/>
          </a:xfrm>
          <a:prstGeom prst="rect">
            <a:avLst/>
          </a:prstGeom>
          <a:noFill/>
        </p:spPr>
        <p:txBody>
          <a:bodyPr wrap="square" lIns="36576" tIns="36576" rIns="36576" bIns="36576">
            <a:spAutoFit/>
          </a:bodyPr>
          <a:lstStyle/>
          <a:p>
            <a:pPr algn="l"/>
            <a:r>
              <a:rPr sz="1700" b="1">
                <a:solidFill>
                  <a:srgbClr val="851219"/>
                </a:solidFill>
                <a:latin typeface="Aptos"/>
              </a:rPr>
              <a:t>1. CHECK</a:t>
            </a:r>
          </a:p>
        </p:txBody>
      </p:sp>
      <p:sp>
        <p:nvSpPr>
          <p:cNvPr id="10" name="TextBox 9"/>
          <p:cNvSpPr txBox="1"/>
          <p:nvPr/>
        </p:nvSpPr>
        <p:spPr>
          <a:xfrm>
            <a:off x="822960" y="2770632"/>
            <a:ext cx="3246120" cy="2674578"/>
          </a:xfrm>
          <a:prstGeom prst="rect">
            <a:avLst/>
          </a:prstGeom>
          <a:noFill/>
        </p:spPr>
        <p:txBody>
          <a:bodyPr wrap="square" lIns="36576" tIns="36576" rIns="36576" bIns="36576">
            <a:spAutoFit/>
          </a:bodyPr>
          <a:lstStyle/>
          <a:p>
            <a:pPr algn="l"/>
            <a:r>
              <a:rPr sz="1300" b="0" dirty="0">
                <a:solidFill>
                  <a:srgbClr val="232323"/>
                </a:solidFill>
                <a:latin typeface="Aptos"/>
              </a:rPr>
              <a:t>• Check the email from </a:t>
            </a:r>
            <a:r>
              <a:rPr sz="1300" b="0" dirty="0" err="1">
                <a:solidFill>
                  <a:srgbClr val="232323"/>
                </a:solidFill>
                <a:latin typeface="Aptos"/>
              </a:rPr>
              <a:t>Mrs</a:t>
            </a:r>
            <a:r>
              <a:rPr sz="1300" b="0" dirty="0">
                <a:solidFill>
                  <a:srgbClr val="232323"/>
                </a:solidFill>
                <a:latin typeface="Aptos"/>
              </a:rPr>
              <a:t> Windridge about</a:t>
            </a:r>
            <a:endParaRPr lang="en-GB" sz="1300" b="0" dirty="0">
              <a:solidFill>
                <a:srgbClr val="232323"/>
              </a:solidFill>
              <a:latin typeface="Aptos"/>
            </a:endParaRPr>
          </a:p>
          <a:p>
            <a:pPr algn="l"/>
            <a:r>
              <a:rPr sz="1300" b="0" dirty="0">
                <a:solidFill>
                  <a:srgbClr val="232323"/>
                </a:solidFill>
                <a:latin typeface="Aptos"/>
              </a:rPr>
              <a:t>your arrangements.</a:t>
            </a:r>
            <a:endParaRPr lang="en-GB" sz="1300" b="0" dirty="0">
              <a:solidFill>
                <a:srgbClr val="232323"/>
              </a:solidFill>
              <a:latin typeface="Aptos"/>
            </a:endParaRPr>
          </a:p>
          <a:p>
            <a:pPr algn="l"/>
            <a:r>
              <a:rPr sz="1300" b="0" dirty="0">
                <a:solidFill>
                  <a:srgbClr val="232323"/>
                </a:solidFill>
                <a:latin typeface="Aptos"/>
              </a:rPr>
              <a:t>
• Some arrangements may still be issued this week.</a:t>
            </a:r>
            <a:endParaRPr lang="en-GB" sz="1300" b="0" dirty="0">
              <a:solidFill>
                <a:srgbClr val="232323"/>
              </a:solidFill>
              <a:latin typeface="Aptos"/>
            </a:endParaRPr>
          </a:p>
          <a:p>
            <a:pPr algn="l"/>
            <a:r>
              <a:rPr sz="1300" b="0" dirty="0">
                <a:solidFill>
                  <a:srgbClr val="232323"/>
                </a:solidFill>
                <a:latin typeface="Aptos"/>
              </a:rPr>
              <a:t>
• Make sure they appear as expected on your exam timetable.</a:t>
            </a:r>
            <a:endParaRPr lang="en-GB" sz="1300" b="0" dirty="0">
              <a:solidFill>
                <a:srgbClr val="232323"/>
              </a:solidFill>
              <a:latin typeface="Aptos"/>
            </a:endParaRPr>
          </a:p>
          <a:p>
            <a:pPr algn="l"/>
            <a:r>
              <a:rPr sz="1300" b="0" dirty="0">
                <a:solidFill>
                  <a:srgbClr val="232323"/>
                </a:solidFill>
                <a:latin typeface="Aptos"/>
              </a:rPr>
              <a:t>
• If anything is wrong or missing, query it with </a:t>
            </a:r>
            <a:r>
              <a:rPr sz="1300" b="0" dirty="0" err="1">
                <a:solidFill>
                  <a:srgbClr val="232323"/>
                </a:solidFill>
                <a:latin typeface="Aptos"/>
              </a:rPr>
              <a:t>Mrs</a:t>
            </a:r>
            <a:r>
              <a:rPr sz="1300" b="0" dirty="0">
                <a:solidFill>
                  <a:srgbClr val="232323"/>
                </a:solidFill>
                <a:latin typeface="Aptos"/>
              </a:rPr>
              <a:t> Windridge.
Student responsibility: check in advance.</a:t>
            </a:r>
          </a:p>
        </p:txBody>
      </p:sp>
      <p:sp>
        <p:nvSpPr>
          <p:cNvPr id="11" name="Rounded Rectangle 10"/>
          <p:cNvSpPr/>
          <p:nvPr/>
        </p:nvSpPr>
        <p:spPr>
          <a:xfrm>
            <a:off x="4480560" y="2148840"/>
            <a:ext cx="3657600" cy="34290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4480560" y="2148840"/>
            <a:ext cx="82296" cy="34290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4709160" y="2313432"/>
            <a:ext cx="3246120" cy="384048"/>
          </a:xfrm>
          <a:prstGeom prst="rect">
            <a:avLst/>
          </a:prstGeom>
          <a:noFill/>
        </p:spPr>
        <p:txBody>
          <a:bodyPr wrap="square" lIns="36576" tIns="36576" rIns="36576" bIns="36576">
            <a:spAutoFit/>
          </a:bodyPr>
          <a:lstStyle/>
          <a:p>
            <a:pPr algn="l"/>
            <a:r>
              <a:rPr sz="1700" b="1">
                <a:solidFill>
                  <a:srgbClr val="EFBC16"/>
                </a:solidFill>
                <a:latin typeface="Aptos"/>
              </a:rPr>
              <a:t>2. USE YOUR ARRANGEMENT</a:t>
            </a:r>
          </a:p>
        </p:txBody>
      </p:sp>
      <p:sp>
        <p:nvSpPr>
          <p:cNvPr id="14" name="TextBox 13"/>
          <p:cNvSpPr txBox="1"/>
          <p:nvPr/>
        </p:nvSpPr>
        <p:spPr>
          <a:xfrm>
            <a:off x="4709160" y="2770632"/>
            <a:ext cx="3246120" cy="2223686"/>
          </a:xfrm>
          <a:prstGeom prst="rect">
            <a:avLst/>
          </a:prstGeom>
          <a:noFill/>
        </p:spPr>
        <p:txBody>
          <a:bodyPr wrap="square" lIns="36576" tIns="36576" rIns="36576" bIns="36576">
            <a:spAutoFit/>
          </a:bodyPr>
          <a:lstStyle/>
          <a:p>
            <a:pPr marL="285750" indent="-285750" algn="l">
              <a:buFont typeface="Arial" panose="020B0604020202020204" pitchFamily="34" charset="0"/>
              <a:buChar char="•"/>
            </a:pPr>
            <a:r>
              <a:rPr sz="1270" b="0" dirty="0">
                <a:solidFill>
                  <a:srgbClr val="232323"/>
                </a:solidFill>
                <a:latin typeface="Aptos"/>
              </a:rPr>
              <a:t>Extra time: follow the agreed</a:t>
            </a:r>
            <a:endParaRPr lang="en-GB" sz="1270" b="0" dirty="0">
              <a:solidFill>
                <a:srgbClr val="232323"/>
              </a:solidFill>
              <a:latin typeface="Aptos"/>
            </a:endParaRPr>
          </a:p>
          <a:p>
            <a:pPr algn="l"/>
            <a:r>
              <a:rPr sz="1270" b="0" dirty="0">
                <a:solidFill>
                  <a:srgbClr val="232323"/>
                </a:solidFill>
                <a:latin typeface="Aptos"/>
              </a:rPr>
              <a:t>process/indicator for your arrangement.</a:t>
            </a:r>
            <a:endParaRPr lang="en-GB" sz="1270" b="0" dirty="0">
              <a:solidFill>
                <a:srgbClr val="232323"/>
              </a:solidFill>
              <a:latin typeface="Aptos"/>
            </a:endParaRPr>
          </a:p>
          <a:p>
            <a:pPr algn="l"/>
            <a:r>
              <a:rPr sz="1270" b="0" dirty="0">
                <a:solidFill>
                  <a:srgbClr val="232323"/>
                </a:solidFill>
                <a:latin typeface="Aptos"/>
              </a:rPr>
              <a:t>
• If you are not using extra time, complete the required rejection form.</a:t>
            </a:r>
            <a:endParaRPr lang="en-GB" sz="1270" b="0" dirty="0">
              <a:solidFill>
                <a:srgbClr val="232323"/>
              </a:solidFill>
              <a:latin typeface="Aptos"/>
            </a:endParaRPr>
          </a:p>
          <a:p>
            <a:pPr algn="l"/>
            <a:r>
              <a:rPr sz="1270" b="0" dirty="0">
                <a:solidFill>
                  <a:srgbClr val="232323"/>
                </a:solidFill>
                <a:latin typeface="Aptos"/>
              </a:rPr>
              <a:t>
• Rest/movement breaks: use them if you need to move or feel </a:t>
            </a:r>
            <a:r>
              <a:rPr lang="en-GB" sz="1270" b="0" dirty="0">
                <a:solidFill>
                  <a:srgbClr val="232323"/>
                </a:solidFill>
                <a:latin typeface="Aptos"/>
              </a:rPr>
              <a:t>overwhelmed.</a:t>
            </a:r>
          </a:p>
          <a:p>
            <a:pPr algn="l"/>
            <a:r>
              <a:rPr sz="1270" b="0" dirty="0">
                <a:solidFill>
                  <a:srgbClr val="232323"/>
                </a:solidFill>
                <a:latin typeface="Aptos"/>
              </a:rPr>
              <a:t>
• If your desk card or equipment does not match what you expect, put your hand up.</a:t>
            </a:r>
          </a:p>
        </p:txBody>
      </p:sp>
      <p:sp>
        <p:nvSpPr>
          <p:cNvPr id="15" name="Rounded Rectangle 14"/>
          <p:cNvSpPr/>
          <p:nvPr/>
        </p:nvSpPr>
        <p:spPr>
          <a:xfrm>
            <a:off x="8366760" y="2148840"/>
            <a:ext cx="3246120" cy="34290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8366760" y="2148840"/>
            <a:ext cx="82296" cy="34290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595360" y="2313432"/>
            <a:ext cx="2834639" cy="384048"/>
          </a:xfrm>
          <a:prstGeom prst="rect">
            <a:avLst/>
          </a:prstGeom>
          <a:noFill/>
        </p:spPr>
        <p:txBody>
          <a:bodyPr wrap="square" lIns="36576" tIns="36576" rIns="36576" bIns="36576">
            <a:spAutoFit/>
          </a:bodyPr>
          <a:lstStyle/>
          <a:p>
            <a:pPr algn="l"/>
            <a:r>
              <a:rPr sz="1700" b="1">
                <a:solidFill>
                  <a:srgbClr val="851219"/>
                </a:solidFill>
                <a:latin typeface="Aptos"/>
              </a:rPr>
              <a:t>3. IF USING A LAPTOP</a:t>
            </a:r>
          </a:p>
        </p:txBody>
      </p:sp>
      <p:sp>
        <p:nvSpPr>
          <p:cNvPr id="18" name="TextBox 17"/>
          <p:cNvSpPr txBox="1"/>
          <p:nvPr/>
        </p:nvSpPr>
        <p:spPr>
          <a:xfrm>
            <a:off x="8595360" y="2770632"/>
            <a:ext cx="2834639" cy="2766911"/>
          </a:xfrm>
          <a:prstGeom prst="rect">
            <a:avLst/>
          </a:prstGeom>
          <a:noFill/>
        </p:spPr>
        <p:txBody>
          <a:bodyPr wrap="square" lIns="36576" tIns="36576" rIns="36576" bIns="36576">
            <a:spAutoFit/>
          </a:bodyPr>
          <a:lstStyle/>
          <a:p>
            <a:pPr algn="l"/>
            <a:r>
              <a:rPr sz="1250" b="0" dirty="0">
                <a:solidFill>
                  <a:srgbClr val="232323"/>
                </a:solidFill>
                <a:latin typeface="Aptos"/>
              </a:rPr>
              <a:t>• Use the exam laptop provided by school where this is your approved arrangement.</a:t>
            </a:r>
            <a:endParaRPr lang="en-GB" sz="1250" b="0" dirty="0">
              <a:solidFill>
                <a:srgbClr val="232323"/>
              </a:solidFill>
              <a:latin typeface="Aptos"/>
            </a:endParaRPr>
          </a:p>
          <a:p>
            <a:pPr algn="l"/>
            <a:r>
              <a:rPr sz="1250" b="0" dirty="0">
                <a:solidFill>
                  <a:srgbClr val="232323"/>
                </a:solidFill>
                <a:latin typeface="Aptos"/>
              </a:rPr>
              <a:t>
• Label every typed answer with the correct question number, including parts such as 3(b).</a:t>
            </a:r>
            <a:endParaRPr lang="en-GB" sz="1250" b="0" dirty="0">
              <a:solidFill>
                <a:srgbClr val="232323"/>
              </a:solidFill>
              <a:latin typeface="Aptos"/>
            </a:endParaRPr>
          </a:p>
          <a:p>
            <a:pPr algn="l"/>
            <a:r>
              <a:rPr sz="1250" b="0" dirty="0">
                <a:solidFill>
                  <a:srgbClr val="232323"/>
                </a:solidFill>
                <a:latin typeface="Aptos"/>
              </a:rPr>
              <a:t>
• Stay behind at the end if printing is required.</a:t>
            </a:r>
            <a:endParaRPr lang="en-GB" sz="1250" b="0" dirty="0">
              <a:solidFill>
                <a:srgbClr val="232323"/>
              </a:solidFill>
              <a:latin typeface="Aptos"/>
            </a:endParaRPr>
          </a:p>
          <a:p>
            <a:pPr algn="l"/>
            <a:r>
              <a:rPr sz="1250" b="0" dirty="0">
                <a:solidFill>
                  <a:srgbClr val="232323"/>
                </a:solidFill>
                <a:latin typeface="Aptos"/>
              </a:rPr>
              <a:t>
• Check the printed work is complete and sign it as instructed.
Unsure? Ask an invigilator.</a:t>
            </a:r>
          </a:p>
        </p:txBody>
      </p:sp>
      <p:sp>
        <p:nvSpPr>
          <p:cNvPr id="19" name="TextBox 18"/>
          <p:cNvSpPr txBox="1"/>
          <p:nvPr/>
        </p:nvSpPr>
        <p:spPr>
          <a:xfrm>
            <a:off x="822960" y="5806440"/>
            <a:ext cx="1097280" cy="274320"/>
          </a:xfrm>
          <a:prstGeom prst="rect">
            <a:avLst/>
          </a:prstGeom>
          <a:noFill/>
        </p:spPr>
        <p:txBody>
          <a:bodyPr wrap="square" lIns="36576" tIns="36576" rIns="36576" bIns="36576">
            <a:spAutoFit/>
          </a:bodyPr>
          <a:lstStyle/>
          <a:p>
            <a:pPr algn="l"/>
            <a:r>
              <a:rPr sz="1300" b="1">
                <a:solidFill>
                  <a:srgbClr val="851219"/>
                </a:solidFill>
                <a:latin typeface="Aptos"/>
              </a:rPr>
              <a:t>REMEMBER</a:t>
            </a:r>
          </a:p>
        </p:txBody>
      </p:sp>
      <p:sp>
        <p:nvSpPr>
          <p:cNvPr id="20" name="TextBox 19"/>
          <p:cNvSpPr txBox="1"/>
          <p:nvPr/>
        </p:nvSpPr>
        <p:spPr>
          <a:xfrm>
            <a:off x="1965960" y="5742432"/>
            <a:ext cx="9235440" cy="489365"/>
          </a:xfrm>
          <a:prstGeom prst="rect">
            <a:avLst/>
          </a:prstGeom>
          <a:noFill/>
        </p:spPr>
        <p:txBody>
          <a:bodyPr wrap="square" lIns="36576" tIns="36576" rIns="36576" bIns="36576">
            <a:spAutoFit/>
          </a:bodyPr>
          <a:lstStyle/>
          <a:p>
            <a:pPr algn="l"/>
            <a:r>
              <a:rPr sz="1350" b="0" dirty="0">
                <a:solidFill>
                  <a:srgbClr val="232323"/>
                </a:solidFill>
                <a:latin typeface="Aptos"/>
              </a:rPr>
              <a:t>Mocks are also an opportunity to identify problems before the summer exams. </a:t>
            </a:r>
            <a:r>
              <a:rPr lang="en-GB" sz="1350" b="0" dirty="0">
                <a:solidFill>
                  <a:srgbClr val="232323"/>
                </a:solidFill>
                <a:latin typeface="Aptos"/>
              </a:rPr>
              <a:t>I</a:t>
            </a:r>
            <a:r>
              <a:rPr sz="1350" b="0" dirty="0">
                <a:solidFill>
                  <a:srgbClr val="232323"/>
                </a:solidFill>
                <a:latin typeface="Aptos"/>
              </a:rPr>
              <a:t>f an arrangement is not right or you are unsure how to use it</a:t>
            </a:r>
            <a:r>
              <a:rPr lang="en-GB" sz="1350" b="0" dirty="0">
                <a:solidFill>
                  <a:srgbClr val="232323"/>
                </a:solidFill>
                <a:latin typeface="Aptos"/>
              </a:rPr>
              <a:t>, ask an invigilator.</a:t>
            </a:r>
            <a:endParaRPr sz="1350" b="0" dirty="0">
              <a:solidFill>
                <a:srgbClr val="232323"/>
              </a:solidFill>
              <a:latin typeface="Aptos"/>
            </a:endParaRPr>
          </a:p>
        </p:txBody>
      </p:sp>
      <p:sp>
        <p:nvSpPr>
          <p:cNvPr id="21" name="Rectangle 20">
            <a:extLst>
              <a:ext uri="{FF2B5EF4-FFF2-40B4-BE49-F238E27FC236}">
                <a16:creationId xmlns:a16="http://schemas.microsoft.com/office/drawing/2014/main" id="{94C62EBC-2F67-4216-8BA2-0314A646A21A}"/>
              </a:ext>
            </a:extLst>
          </p:cNvPr>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Exam day expectations</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Arrive ready, listen carefully and follow the instructions</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Rounded Rectangle 5"/>
          <p:cNvSpPr/>
          <p:nvPr/>
        </p:nvSpPr>
        <p:spPr>
          <a:xfrm>
            <a:off x="685800" y="164592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645920"/>
            <a:ext cx="73152" cy="13716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05256" y="181051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Arrive on time</a:t>
            </a:r>
          </a:p>
        </p:txBody>
      </p:sp>
      <p:sp>
        <p:nvSpPr>
          <p:cNvPr id="9" name="TextBox 8"/>
          <p:cNvSpPr txBox="1"/>
          <p:nvPr/>
        </p:nvSpPr>
        <p:spPr>
          <a:xfrm>
            <a:off x="905256" y="2267712"/>
            <a:ext cx="3063240" cy="621792"/>
          </a:xfrm>
          <a:prstGeom prst="rect">
            <a:avLst/>
          </a:prstGeom>
          <a:noFill/>
        </p:spPr>
        <p:txBody>
          <a:bodyPr wrap="square" lIns="36576" tIns="36576" rIns="36576" bIns="36576" anchor="t">
            <a:spAutoFit/>
          </a:bodyPr>
          <a:lstStyle/>
          <a:p>
            <a:pPr algn="l"/>
            <a:r>
              <a:rPr sz="1300" b="0" i="0">
                <a:solidFill>
                  <a:srgbClr val="232323"/>
                </a:solidFill>
                <a:latin typeface="Aptos"/>
              </a:rPr>
              <a:t>Know where you need to be and arrive with enough time to settle.</a:t>
            </a:r>
          </a:p>
        </p:txBody>
      </p:sp>
      <p:sp>
        <p:nvSpPr>
          <p:cNvPr id="10" name="Rounded Rectangle 9"/>
          <p:cNvSpPr/>
          <p:nvPr/>
        </p:nvSpPr>
        <p:spPr>
          <a:xfrm>
            <a:off x="4370832" y="164592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4370832" y="1645920"/>
            <a:ext cx="73152" cy="13716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590288" y="181051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Enter in silence</a:t>
            </a:r>
          </a:p>
        </p:txBody>
      </p:sp>
      <p:sp>
        <p:nvSpPr>
          <p:cNvPr id="13" name="TextBox 12"/>
          <p:cNvSpPr txBox="1"/>
          <p:nvPr/>
        </p:nvSpPr>
        <p:spPr>
          <a:xfrm>
            <a:off x="4590288" y="2267712"/>
            <a:ext cx="3063240" cy="621792"/>
          </a:xfrm>
          <a:prstGeom prst="rect">
            <a:avLst/>
          </a:prstGeom>
          <a:noFill/>
        </p:spPr>
        <p:txBody>
          <a:bodyPr wrap="square" lIns="36576" tIns="36576" rIns="36576" bIns="36576" anchor="t">
            <a:spAutoFit/>
          </a:bodyPr>
          <a:lstStyle/>
          <a:p>
            <a:pPr algn="l"/>
            <a:r>
              <a:rPr sz="1300" b="0" i="0">
                <a:solidFill>
                  <a:srgbClr val="232323"/>
                </a:solidFill>
                <a:latin typeface="Aptos"/>
              </a:rPr>
              <a:t>Follow staff instructions and enter the exam room quietly.</a:t>
            </a:r>
          </a:p>
        </p:txBody>
      </p:sp>
      <p:sp>
        <p:nvSpPr>
          <p:cNvPr id="14" name="Rounded Rectangle 13"/>
          <p:cNvSpPr/>
          <p:nvPr/>
        </p:nvSpPr>
        <p:spPr>
          <a:xfrm>
            <a:off x="8055864" y="164592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8055864" y="1645920"/>
            <a:ext cx="73152" cy="13716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8275320" y="181051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Phones away</a:t>
            </a:r>
          </a:p>
        </p:txBody>
      </p:sp>
      <p:sp>
        <p:nvSpPr>
          <p:cNvPr id="17" name="TextBox 16"/>
          <p:cNvSpPr txBox="1"/>
          <p:nvPr/>
        </p:nvSpPr>
        <p:spPr>
          <a:xfrm>
            <a:off x="8275320" y="2267712"/>
            <a:ext cx="3063240" cy="621792"/>
          </a:xfrm>
          <a:prstGeom prst="rect">
            <a:avLst/>
          </a:prstGeom>
          <a:noFill/>
        </p:spPr>
        <p:txBody>
          <a:bodyPr wrap="square" lIns="36576" tIns="36576" rIns="36576" bIns="36576" anchor="t">
            <a:spAutoFit/>
          </a:bodyPr>
          <a:lstStyle/>
          <a:p>
            <a:pPr algn="l"/>
            <a:r>
              <a:rPr sz="1300" b="0" i="0">
                <a:solidFill>
                  <a:srgbClr val="232323"/>
                </a:solidFill>
                <a:latin typeface="Aptos"/>
              </a:rPr>
              <a:t>No phones, smartwatches or unauthorised items in the exam room.</a:t>
            </a:r>
          </a:p>
        </p:txBody>
      </p:sp>
      <p:sp>
        <p:nvSpPr>
          <p:cNvPr id="18" name="Rounded Rectangle 17"/>
          <p:cNvSpPr/>
          <p:nvPr/>
        </p:nvSpPr>
        <p:spPr>
          <a:xfrm>
            <a:off x="685800" y="342900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85800" y="3429000"/>
            <a:ext cx="73152" cy="13716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905256" y="359359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Listen to invigilators</a:t>
            </a:r>
          </a:p>
        </p:txBody>
      </p:sp>
      <p:sp>
        <p:nvSpPr>
          <p:cNvPr id="21" name="TextBox 20"/>
          <p:cNvSpPr txBox="1"/>
          <p:nvPr/>
        </p:nvSpPr>
        <p:spPr>
          <a:xfrm>
            <a:off x="905256" y="4050791"/>
            <a:ext cx="3063240" cy="621792"/>
          </a:xfrm>
          <a:prstGeom prst="rect">
            <a:avLst/>
          </a:prstGeom>
          <a:noFill/>
        </p:spPr>
        <p:txBody>
          <a:bodyPr wrap="square" lIns="36576" tIns="36576" rIns="36576" bIns="36576" anchor="t">
            <a:spAutoFit/>
          </a:bodyPr>
          <a:lstStyle/>
          <a:p>
            <a:pPr algn="l"/>
            <a:r>
              <a:rPr sz="1300" b="0" i="0">
                <a:solidFill>
                  <a:srgbClr val="232323"/>
                </a:solidFill>
                <a:latin typeface="Aptos"/>
              </a:rPr>
              <a:t>Instructions given by invigilators are there to protect you and the integrity of the exam.</a:t>
            </a:r>
          </a:p>
        </p:txBody>
      </p:sp>
      <p:sp>
        <p:nvSpPr>
          <p:cNvPr id="22" name="Rounded Rectangle 21"/>
          <p:cNvSpPr/>
          <p:nvPr/>
        </p:nvSpPr>
        <p:spPr>
          <a:xfrm>
            <a:off x="4370832" y="342900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3" name="Rectangle 22"/>
          <p:cNvSpPr/>
          <p:nvPr/>
        </p:nvSpPr>
        <p:spPr>
          <a:xfrm>
            <a:off x="4370832" y="3429000"/>
            <a:ext cx="73152" cy="13716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4590288" y="3593592"/>
            <a:ext cx="3063240" cy="347472"/>
          </a:xfrm>
          <a:prstGeom prst="rect">
            <a:avLst/>
          </a:prstGeom>
          <a:noFill/>
        </p:spPr>
        <p:txBody>
          <a:bodyPr wrap="square" lIns="36576" tIns="36576" rIns="36576" bIns="36576" anchor="t">
            <a:spAutoFit/>
          </a:bodyPr>
          <a:lstStyle/>
          <a:p>
            <a:pPr algn="l"/>
            <a:r>
              <a:rPr sz="1800" b="1" i="0">
                <a:solidFill>
                  <a:srgbClr val="851219"/>
                </a:solidFill>
                <a:latin typeface="Aptos"/>
              </a:rPr>
              <a:t>Follow the rules</a:t>
            </a:r>
          </a:p>
        </p:txBody>
      </p:sp>
      <p:sp>
        <p:nvSpPr>
          <p:cNvPr id="25" name="TextBox 24"/>
          <p:cNvSpPr txBox="1"/>
          <p:nvPr/>
        </p:nvSpPr>
        <p:spPr>
          <a:xfrm>
            <a:off x="4590288" y="4050791"/>
            <a:ext cx="3063240" cy="621792"/>
          </a:xfrm>
          <a:prstGeom prst="rect">
            <a:avLst/>
          </a:prstGeom>
          <a:noFill/>
        </p:spPr>
        <p:txBody>
          <a:bodyPr wrap="square" lIns="36576" tIns="36576" rIns="36576" bIns="36576" anchor="t">
            <a:spAutoFit/>
          </a:bodyPr>
          <a:lstStyle/>
          <a:p>
            <a:pPr algn="l"/>
            <a:r>
              <a:rPr sz="1300" b="0" i="0">
                <a:solidFill>
                  <a:srgbClr val="232323"/>
                </a:solidFill>
                <a:latin typeface="Aptos"/>
              </a:rPr>
              <a:t>Malpractice can have serious consequences. If in doubt, ask an invigilator.</a:t>
            </a:r>
          </a:p>
        </p:txBody>
      </p:sp>
      <p:sp>
        <p:nvSpPr>
          <p:cNvPr id="26" name="Rounded Rectangle 25"/>
          <p:cNvSpPr/>
          <p:nvPr/>
        </p:nvSpPr>
        <p:spPr>
          <a:xfrm>
            <a:off x="8055864" y="3429000"/>
            <a:ext cx="3429000" cy="13716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ectangle 26"/>
          <p:cNvSpPr/>
          <p:nvPr/>
        </p:nvSpPr>
        <p:spPr>
          <a:xfrm>
            <a:off x="8055864" y="3429000"/>
            <a:ext cx="73152" cy="13716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8275320" y="3593592"/>
            <a:ext cx="3063240" cy="347472"/>
          </a:xfrm>
          <a:prstGeom prst="rect">
            <a:avLst/>
          </a:prstGeom>
          <a:noFill/>
        </p:spPr>
        <p:txBody>
          <a:bodyPr wrap="square" lIns="36576" tIns="36576" rIns="36576" bIns="36576" anchor="t">
            <a:spAutoFit/>
          </a:bodyPr>
          <a:lstStyle/>
          <a:p>
            <a:pPr algn="l"/>
            <a:r>
              <a:rPr sz="1800" b="1" i="0">
                <a:solidFill>
                  <a:srgbClr val="EFBC16"/>
                </a:solidFill>
                <a:latin typeface="Aptos"/>
              </a:rPr>
              <a:t>Raise your hand</a:t>
            </a:r>
          </a:p>
        </p:txBody>
      </p:sp>
      <p:sp>
        <p:nvSpPr>
          <p:cNvPr id="29" name="TextBox 28"/>
          <p:cNvSpPr txBox="1"/>
          <p:nvPr/>
        </p:nvSpPr>
        <p:spPr>
          <a:xfrm>
            <a:off x="8275320" y="4050791"/>
            <a:ext cx="3063240" cy="674031"/>
          </a:xfrm>
          <a:prstGeom prst="rect">
            <a:avLst/>
          </a:prstGeom>
          <a:noFill/>
        </p:spPr>
        <p:txBody>
          <a:bodyPr wrap="square" lIns="36576" tIns="36576" rIns="36576" bIns="36576" anchor="t">
            <a:spAutoFit/>
          </a:bodyPr>
          <a:lstStyle/>
          <a:p>
            <a:pPr algn="l"/>
            <a:r>
              <a:rPr sz="1300" b="0" i="0" dirty="0">
                <a:solidFill>
                  <a:srgbClr val="232323"/>
                </a:solidFill>
                <a:latin typeface="Aptos"/>
              </a:rPr>
              <a:t>If something doesn't look right </a:t>
            </a:r>
            <a:r>
              <a:rPr lang="en-GB" sz="1300" dirty="0">
                <a:solidFill>
                  <a:srgbClr val="232323"/>
                </a:solidFill>
                <a:latin typeface="Aptos"/>
              </a:rPr>
              <a:t>e.g.</a:t>
            </a:r>
            <a:r>
              <a:rPr sz="1300" b="0" i="0" dirty="0">
                <a:solidFill>
                  <a:srgbClr val="232323"/>
                </a:solidFill>
                <a:latin typeface="Aptos"/>
              </a:rPr>
              <a:t> your desk, equipment or paper</a:t>
            </a:r>
            <a:r>
              <a:rPr lang="en-GB" sz="1300" b="0" i="0" dirty="0">
                <a:solidFill>
                  <a:srgbClr val="232323"/>
                </a:solidFill>
                <a:latin typeface="Aptos"/>
              </a:rPr>
              <a:t>,</a:t>
            </a:r>
            <a:r>
              <a:rPr sz="1300" b="0" i="0" dirty="0">
                <a:solidFill>
                  <a:srgbClr val="232323"/>
                </a:solidFill>
                <a:latin typeface="Aptos"/>
              </a:rPr>
              <a:t> put your hand up.</a:t>
            </a:r>
          </a:p>
        </p:txBody>
      </p:sp>
      <p:sp>
        <p:nvSpPr>
          <p:cNvPr id="30" name="Rectangle 29"/>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During the exam</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Good exam technique can make a real difference</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Rounded Rectangle 5"/>
          <p:cNvSpPr/>
          <p:nvPr/>
        </p:nvSpPr>
        <p:spPr>
          <a:xfrm>
            <a:off x="685800" y="1600200"/>
            <a:ext cx="525780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685800" y="1600200"/>
            <a:ext cx="73152" cy="123444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905256" y="1764792"/>
            <a:ext cx="4892040" cy="347472"/>
          </a:xfrm>
          <a:prstGeom prst="rect">
            <a:avLst/>
          </a:prstGeom>
          <a:noFill/>
        </p:spPr>
        <p:txBody>
          <a:bodyPr wrap="square" lIns="36576" tIns="36576" rIns="36576" bIns="36576" anchor="t">
            <a:spAutoFit/>
          </a:bodyPr>
          <a:lstStyle/>
          <a:p>
            <a:pPr algn="l"/>
            <a:r>
              <a:rPr sz="1800" b="1" i="0">
                <a:solidFill>
                  <a:srgbClr val="851219"/>
                </a:solidFill>
                <a:latin typeface="Aptos"/>
              </a:rPr>
              <a:t>Watch the time</a:t>
            </a:r>
          </a:p>
        </p:txBody>
      </p:sp>
      <p:sp>
        <p:nvSpPr>
          <p:cNvPr id="9" name="TextBox 8"/>
          <p:cNvSpPr txBox="1"/>
          <p:nvPr/>
        </p:nvSpPr>
        <p:spPr>
          <a:xfrm>
            <a:off x="905256" y="2221992"/>
            <a:ext cx="4892040" cy="484632"/>
          </a:xfrm>
          <a:prstGeom prst="rect">
            <a:avLst/>
          </a:prstGeom>
          <a:noFill/>
        </p:spPr>
        <p:txBody>
          <a:bodyPr wrap="square" lIns="36576" tIns="36576" rIns="36576" bIns="36576" anchor="t">
            <a:spAutoFit/>
          </a:bodyPr>
          <a:lstStyle/>
          <a:p>
            <a:pPr algn="l"/>
            <a:r>
              <a:rPr sz="1350" b="0" i="0">
                <a:solidFill>
                  <a:srgbClr val="232323"/>
                </a:solidFill>
                <a:latin typeface="Aptos"/>
              </a:rPr>
              <a:t>Use the clock/time shown in the room and keep an eye on how much time you have left.</a:t>
            </a:r>
          </a:p>
        </p:txBody>
      </p:sp>
      <p:sp>
        <p:nvSpPr>
          <p:cNvPr id="10" name="Rounded Rectangle 9"/>
          <p:cNvSpPr/>
          <p:nvPr/>
        </p:nvSpPr>
        <p:spPr>
          <a:xfrm>
            <a:off x="6217920" y="1600200"/>
            <a:ext cx="525780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Rectangle 10"/>
          <p:cNvSpPr/>
          <p:nvPr/>
        </p:nvSpPr>
        <p:spPr>
          <a:xfrm>
            <a:off x="6217920" y="1600200"/>
            <a:ext cx="73152" cy="123444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6437376" y="1764792"/>
            <a:ext cx="4892040" cy="347472"/>
          </a:xfrm>
          <a:prstGeom prst="rect">
            <a:avLst/>
          </a:prstGeom>
          <a:noFill/>
        </p:spPr>
        <p:txBody>
          <a:bodyPr wrap="square" lIns="36576" tIns="36576" rIns="36576" bIns="36576" anchor="t">
            <a:spAutoFit/>
          </a:bodyPr>
          <a:lstStyle/>
          <a:p>
            <a:pPr algn="l"/>
            <a:r>
              <a:rPr sz="1800" b="1" i="0">
                <a:solidFill>
                  <a:srgbClr val="EFBC16"/>
                </a:solidFill>
                <a:latin typeface="Aptos"/>
              </a:rPr>
              <a:t>Use the marks</a:t>
            </a:r>
          </a:p>
        </p:txBody>
      </p:sp>
      <p:sp>
        <p:nvSpPr>
          <p:cNvPr id="13" name="TextBox 12"/>
          <p:cNvSpPr txBox="1"/>
          <p:nvPr/>
        </p:nvSpPr>
        <p:spPr>
          <a:xfrm>
            <a:off x="6437376" y="2221992"/>
            <a:ext cx="4892040" cy="484632"/>
          </a:xfrm>
          <a:prstGeom prst="rect">
            <a:avLst/>
          </a:prstGeom>
          <a:noFill/>
        </p:spPr>
        <p:txBody>
          <a:bodyPr wrap="square" lIns="36576" tIns="36576" rIns="36576" bIns="36576" anchor="t">
            <a:spAutoFit/>
          </a:bodyPr>
          <a:lstStyle/>
          <a:p>
            <a:pPr algn="l"/>
            <a:r>
              <a:rPr sz="1350" b="0" i="0">
                <a:solidFill>
                  <a:srgbClr val="232323"/>
                </a:solidFill>
                <a:latin typeface="Aptos"/>
              </a:rPr>
              <a:t>Use the number of marks to judge how much time and detail a question deserves.</a:t>
            </a:r>
          </a:p>
        </p:txBody>
      </p:sp>
      <p:sp>
        <p:nvSpPr>
          <p:cNvPr id="14" name="Rounded Rectangle 13"/>
          <p:cNvSpPr/>
          <p:nvPr/>
        </p:nvSpPr>
        <p:spPr>
          <a:xfrm>
            <a:off x="685800" y="3063240"/>
            <a:ext cx="525780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685800" y="3063240"/>
            <a:ext cx="73152" cy="123444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905256" y="3227832"/>
            <a:ext cx="4892040" cy="347472"/>
          </a:xfrm>
          <a:prstGeom prst="rect">
            <a:avLst/>
          </a:prstGeom>
          <a:noFill/>
        </p:spPr>
        <p:txBody>
          <a:bodyPr wrap="square" lIns="36576" tIns="36576" rIns="36576" bIns="36576" anchor="t">
            <a:spAutoFit/>
          </a:bodyPr>
          <a:lstStyle/>
          <a:p>
            <a:pPr algn="l"/>
            <a:r>
              <a:rPr sz="1800" b="1" i="0">
                <a:solidFill>
                  <a:srgbClr val="EFBC16"/>
                </a:solidFill>
                <a:latin typeface="Aptos"/>
              </a:rPr>
              <a:t>Read the rubric</a:t>
            </a:r>
          </a:p>
        </p:txBody>
      </p:sp>
      <p:sp>
        <p:nvSpPr>
          <p:cNvPr id="17" name="TextBox 16"/>
          <p:cNvSpPr txBox="1"/>
          <p:nvPr/>
        </p:nvSpPr>
        <p:spPr>
          <a:xfrm>
            <a:off x="905256" y="3685032"/>
            <a:ext cx="4892040" cy="484632"/>
          </a:xfrm>
          <a:prstGeom prst="rect">
            <a:avLst/>
          </a:prstGeom>
          <a:noFill/>
        </p:spPr>
        <p:txBody>
          <a:bodyPr wrap="square" lIns="36576" tIns="36576" rIns="36576" bIns="36576" anchor="t">
            <a:spAutoFit/>
          </a:bodyPr>
          <a:lstStyle/>
          <a:p>
            <a:pPr algn="l"/>
            <a:r>
              <a:rPr sz="1350" b="0" i="0">
                <a:solidFill>
                  <a:srgbClr val="232323"/>
                </a:solidFill>
                <a:latin typeface="Aptos"/>
              </a:rPr>
              <a:t>Check whether a question says ‘either/or’, ‘choice of’ or gives another instruction about what to answer.</a:t>
            </a:r>
          </a:p>
        </p:txBody>
      </p:sp>
      <p:sp>
        <p:nvSpPr>
          <p:cNvPr id="18" name="Rounded Rectangle 17"/>
          <p:cNvSpPr/>
          <p:nvPr/>
        </p:nvSpPr>
        <p:spPr>
          <a:xfrm>
            <a:off x="6217920" y="3063240"/>
            <a:ext cx="5257800" cy="123444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Rectangle 18"/>
          <p:cNvSpPr/>
          <p:nvPr/>
        </p:nvSpPr>
        <p:spPr>
          <a:xfrm>
            <a:off x="6217920" y="3063240"/>
            <a:ext cx="73152" cy="123444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437376" y="3227832"/>
            <a:ext cx="4892040" cy="347472"/>
          </a:xfrm>
          <a:prstGeom prst="rect">
            <a:avLst/>
          </a:prstGeom>
          <a:noFill/>
        </p:spPr>
        <p:txBody>
          <a:bodyPr wrap="square" lIns="36576" tIns="36576" rIns="36576" bIns="36576" anchor="t">
            <a:spAutoFit/>
          </a:bodyPr>
          <a:lstStyle/>
          <a:p>
            <a:pPr algn="l"/>
            <a:r>
              <a:rPr sz="1800" b="1" i="0">
                <a:solidFill>
                  <a:srgbClr val="851219"/>
                </a:solidFill>
                <a:latin typeface="Aptos"/>
              </a:rPr>
              <a:t>Plan long answers</a:t>
            </a:r>
          </a:p>
        </p:txBody>
      </p:sp>
      <p:sp>
        <p:nvSpPr>
          <p:cNvPr id="21" name="TextBox 20"/>
          <p:cNvSpPr txBox="1"/>
          <p:nvPr/>
        </p:nvSpPr>
        <p:spPr>
          <a:xfrm>
            <a:off x="6437376" y="3685032"/>
            <a:ext cx="4892040" cy="484632"/>
          </a:xfrm>
          <a:prstGeom prst="rect">
            <a:avLst/>
          </a:prstGeom>
          <a:noFill/>
        </p:spPr>
        <p:txBody>
          <a:bodyPr wrap="square" lIns="36576" tIns="36576" rIns="36576" bIns="36576" anchor="t">
            <a:spAutoFit/>
          </a:bodyPr>
          <a:lstStyle/>
          <a:p>
            <a:pPr algn="l"/>
            <a:r>
              <a:rPr sz="1350" b="0" i="0">
                <a:solidFill>
                  <a:srgbClr val="232323"/>
                </a:solidFill>
                <a:latin typeface="Aptos"/>
              </a:rPr>
              <a:t>A simple plan can reduce the demand on memory and help you structure a stronger answer.</a:t>
            </a:r>
          </a:p>
        </p:txBody>
      </p:sp>
      <p:sp>
        <p:nvSpPr>
          <p:cNvPr id="26" name="Rectangle 25"/>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TextBox 27"/>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Non-Exam Assessment (NEA)</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The rules still matter outside the exam hall</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TextBox 5"/>
          <p:cNvSpPr txBox="1"/>
          <p:nvPr/>
        </p:nvSpPr>
        <p:spPr>
          <a:xfrm>
            <a:off x="822960" y="1600200"/>
            <a:ext cx="10424160" cy="548640"/>
          </a:xfrm>
          <a:prstGeom prst="rect">
            <a:avLst/>
          </a:prstGeom>
          <a:noFill/>
        </p:spPr>
        <p:txBody>
          <a:bodyPr wrap="square" lIns="36576" tIns="36576" rIns="36576" bIns="36576" anchor="t">
            <a:spAutoFit/>
          </a:bodyPr>
          <a:lstStyle/>
          <a:p>
            <a:pPr algn="ctr"/>
            <a:r>
              <a:rPr sz="3000" b="1" i="0">
                <a:solidFill>
                  <a:srgbClr val="851219"/>
                </a:solidFill>
                <a:latin typeface="Aptos"/>
              </a:rPr>
              <a:t>NEA work must be your own.</a:t>
            </a:r>
          </a:p>
        </p:txBody>
      </p:sp>
      <p:sp>
        <p:nvSpPr>
          <p:cNvPr id="7" name="Rounded Rectangle 6"/>
          <p:cNvSpPr/>
          <p:nvPr/>
        </p:nvSpPr>
        <p:spPr>
          <a:xfrm>
            <a:off x="4559655" y="2459467"/>
            <a:ext cx="3154680" cy="16002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4496902" y="2487840"/>
            <a:ext cx="73152" cy="16002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4782312" y="2688336"/>
            <a:ext cx="2788920" cy="347472"/>
          </a:xfrm>
          <a:prstGeom prst="rect">
            <a:avLst/>
          </a:prstGeom>
          <a:noFill/>
        </p:spPr>
        <p:txBody>
          <a:bodyPr wrap="square" lIns="36576" tIns="36576" rIns="36576" bIns="36576" anchor="t">
            <a:spAutoFit/>
          </a:bodyPr>
          <a:lstStyle/>
          <a:p>
            <a:pPr algn="l"/>
            <a:r>
              <a:rPr sz="1800" b="1" i="0" dirty="0">
                <a:solidFill>
                  <a:srgbClr val="851219"/>
                </a:solidFill>
                <a:latin typeface="Aptos"/>
              </a:rPr>
              <a:t>Your work</a:t>
            </a:r>
          </a:p>
        </p:txBody>
      </p:sp>
      <p:sp>
        <p:nvSpPr>
          <p:cNvPr id="10" name="TextBox 9"/>
          <p:cNvSpPr txBox="1"/>
          <p:nvPr/>
        </p:nvSpPr>
        <p:spPr>
          <a:xfrm>
            <a:off x="4782312" y="3090941"/>
            <a:ext cx="2788920" cy="850392"/>
          </a:xfrm>
          <a:prstGeom prst="rect">
            <a:avLst/>
          </a:prstGeom>
          <a:noFill/>
        </p:spPr>
        <p:txBody>
          <a:bodyPr wrap="square" lIns="36576" tIns="36576" rIns="36576" bIns="36576" anchor="t">
            <a:spAutoFit/>
          </a:bodyPr>
          <a:lstStyle/>
          <a:p>
            <a:pPr algn="l"/>
            <a:r>
              <a:rPr sz="1350" b="0" i="0" dirty="0">
                <a:solidFill>
                  <a:srgbClr val="232323"/>
                </a:solidFill>
                <a:latin typeface="Aptos"/>
              </a:rPr>
              <a:t>Follow the rules your teacher gives you about what help, resources and collaboration are allowed.</a:t>
            </a:r>
          </a:p>
        </p:txBody>
      </p:sp>
      <p:sp>
        <p:nvSpPr>
          <p:cNvPr id="11" name="Rounded Rectangle 10"/>
          <p:cNvSpPr/>
          <p:nvPr/>
        </p:nvSpPr>
        <p:spPr>
          <a:xfrm>
            <a:off x="8147702" y="2452066"/>
            <a:ext cx="3154680" cy="16002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8049476" y="2497860"/>
            <a:ext cx="73152" cy="16002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244687" y="2625042"/>
            <a:ext cx="2788920" cy="347472"/>
          </a:xfrm>
          <a:prstGeom prst="rect">
            <a:avLst/>
          </a:prstGeom>
          <a:noFill/>
        </p:spPr>
        <p:txBody>
          <a:bodyPr wrap="square" lIns="36576" tIns="36576" rIns="36576" bIns="36576" anchor="t">
            <a:spAutoFit/>
          </a:bodyPr>
          <a:lstStyle/>
          <a:p>
            <a:pPr algn="l"/>
            <a:r>
              <a:rPr sz="1800" b="1" i="0" dirty="0">
                <a:solidFill>
                  <a:srgbClr val="EFBC16"/>
                </a:solidFill>
                <a:latin typeface="Aptos"/>
              </a:rPr>
              <a:t>Plagiarism</a:t>
            </a:r>
          </a:p>
        </p:txBody>
      </p:sp>
      <p:sp>
        <p:nvSpPr>
          <p:cNvPr id="14" name="TextBox 13"/>
          <p:cNvSpPr txBox="1"/>
          <p:nvPr/>
        </p:nvSpPr>
        <p:spPr>
          <a:xfrm>
            <a:off x="8244687" y="3145490"/>
            <a:ext cx="2788920" cy="697114"/>
          </a:xfrm>
          <a:prstGeom prst="rect">
            <a:avLst/>
          </a:prstGeom>
          <a:noFill/>
        </p:spPr>
        <p:txBody>
          <a:bodyPr wrap="square" lIns="36576" tIns="36576" rIns="36576" bIns="36576" anchor="t">
            <a:spAutoFit/>
          </a:bodyPr>
          <a:lstStyle/>
          <a:p>
            <a:pPr algn="l"/>
            <a:r>
              <a:rPr sz="1350" b="0" i="0" dirty="0">
                <a:solidFill>
                  <a:srgbClr val="232323"/>
                </a:solidFill>
                <a:latin typeface="Aptos"/>
              </a:rPr>
              <a:t>Passing off someone else's work or ideas as your own </a:t>
            </a:r>
            <a:r>
              <a:rPr lang="en-GB" sz="1350" b="0" i="0" dirty="0">
                <a:solidFill>
                  <a:srgbClr val="232323"/>
                </a:solidFill>
                <a:latin typeface="Aptos"/>
              </a:rPr>
              <a:t>will</a:t>
            </a:r>
            <a:r>
              <a:rPr sz="1350" b="0" i="0" dirty="0">
                <a:solidFill>
                  <a:srgbClr val="232323"/>
                </a:solidFill>
                <a:latin typeface="Aptos"/>
              </a:rPr>
              <a:t> be treated as malpractice.</a:t>
            </a:r>
          </a:p>
        </p:txBody>
      </p:sp>
      <p:sp>
        <p:nvSpPr>
          <p:cNvPr id="15" name="Rounded Rectangle 14"/>
          <p:cNvSpPr/>
          <p:nvPr/>
        </p:nvSpPr>
        <p:spPr>
          <a:xfrm>
            <a:off x="4599432" y="4366260"/>
            <a:ext cx="3154680" cy="16002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4515522" y="4379976"/>
            <a:ext cx="73152" cy="16002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5210479" y="4569714"/>
            <a:ext cx="2788920" cy="347472"/>
          </a:xfrm>
          <a:prstGeom prst="rect">
            <a:avLst/>
          </a:prstGeom>
          <a:noFill/>
        </p:spPr>
        <p:txBody>
          <a:bodyPr wrap="square" lIns="36576" tIns="36576" rIns="36576" bIns="36576" anchor="t">
            <a:spAutoFit/>
          </a:bodyPr>
          <a:lstStyle/>
          <a:p>
            <a:pPr algn="l"/>
            <a:r>
              <a:rPr sz="1800" b="1" i="0" dirty="0">
                <a:solidFill>
                  <a:srgbClr val="851219"/>
                </a:solidFill>
                <a:latin typeface="Aptos"/>
              </a:rPr>
              <a:t>Take it seriously</a:t>
            </a:r>
          </a:p>
        </p:txBody>
      </p:sp>
      <p:sp>
        <p:nvSpPr>
          <p:cNvPr id="18" name="TextBox 17"/>
          <p:cNvSpPr txBox="1"/>
          <p:nvPr/>
        </p:nvSpPr>
        <p:spPr>
          <a:xfrm>
            <a:off x="4833961" y="5022342"/>
            <a:ext cx="2788920" cy="850392"/>
          </a:xfrm>
          <a:prstGeom prst="rect">
            <a:avLst/>
          </a:prstGeom>
          <a:noFill/>
        </p:spPr>
        <p:txBody>
          <a:bodyPr wrap="square" lIns="36576" tIns="36576" rIns="36576" bIns="36576" anchor="t">
            <a:spAutoFit/>
          </a:bodyPr>
          <a:lstStyle/>
          <a:p>
            <a:pPr algn="l"/>
            <a:r>
              <a:rPr sz="1350" b="0" i="0" dirty="0">
                <a:solidFill>
                  <a:srgbClr val="232323"/>
                </a:solidFill>
                <a:latin typeface="Aptos"/>
              </a:rPr>
              <a:t>NEA is part of your qualification and is subject to formal rules and checks.</a:t>
            </a:r>
          </a:p>
        </p:txBody>
      </p:sp>
      <p:sp>
        <p:nvSpPr>
          <p:cNvPr id="19" name="TextBox 18"/>
          <p:cNvSpPr txBox="1"/>
          <p:nvPr/>
        </p:nvSpPr>
        <p:spPr>
          <a:xfrm>
            <a:off x="1158087" y="5852160"/>
            <a:ext cx="9875520" cy="594360"/>
          </a:xfrm>
          <a:prstGeom prst="rect">
            <a:avLst/>
          </a:prstGeom>
          <a:noFill/>
        </p:spPr>
        <p:txBody>
          <a:bodyPr wrap="square" lIns="36576" tIns="36576" rIns="36576" bIns="36576" anchor="t">
            <a:spAutoFit/>
          </a:bodyPr>
          <a:lstStyle/>
          <a:p>
            <a:pPr algn="ctr"/>
            <a:r>
              <a:rPr sz="1900" b="1" i="0" dirty="0">
                <a:solidFill>
                  <a:srgbClr val="232323"/>
                </a:solidFill>
                <a:latin typeface="Aptos"/>
              </a:rPr>
              <a:t>If you are unsure what help is allowed, ask your teacher before submitting work.</a:t>
            </a:r>
          </a:p>
        </p:txBody>
      </p:sp>
      <p:sp>
        <p:nvSpPr>
          <p:cNvPr id="20" name="Rectangle 19"/>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9</a:t>
            </a:r>
          </a:p>
        </p:txBody>
      </p:sp>
      <p:sp>
        <p:nvSpPr>
          <p:cNvPr id="23" name="Rounded Rectangle 6">
            <a:extLst>
              <a:ext uri="{FF2B5EF4-FFF2-40B4-BE49-F238E27FC236}">
                <a16:creationId xmlns:a16="http://schemas.microsoft.com/office/drawing/2014/main" id="{5E421C23-CBF0-422E-A7A2-0C631B805210}"/>
              </a:ext>
            </a:extLst>
          </p:cNvPr>
          <p:cNvSpPr/>
          <p:nvPr/>
        </p:nvSpPr>
        <p:spPr>
          <a:xfrm>
            <a:off x="927196" y="2486048"/>
            <a:ext cx="3202014" cy="1595359"/>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a:extLst>
              <a:ext uri="{FF2B5EF4-FFF2-40B4-BE49-F238E27FC236}">
                <a16:creationId xmlns:a16="http://schemas.microsoft.com/office/drawing/2014/main" id="{4BF56CCF-F0ED-4036-B560-78F2FB8A7214}"/>
              </a:ext>
            </a:extLst>
          </p:cNvPr>
          <p:cNvSpPr txBox="1"/>
          <p:nvPr/>
        </p:nvSpPr>
        <p:spPr>
          <a:xfrm>
            <a:off x="1002918" y="2942238"/>
            <a:ext cx="3246120" cy="1089529"/>
          </a:xfrm>
          <a:prstGeom prst="rect">
            <a:avLst/>
          </a:prstGeom>
          <a:noFill/>
        </p:spPr>
        <p:txBody>
          <a:bodyPr wrap="square" lIns="36576" tIns="36576" rIns="36576" bIns="36576">
            <a:spAutoFit/>
          </a:bodyPr>
          <a:lstStyle/>
          <a:p>
            <a:pPr algn="l"/>
            <a:r>
              <a:rPr sz="1100" b="0" dirty="0">
                <a:solidFill>
                  <a:srgbClr val="232323"/>
                </a:solidFill>
                <a:latin typeface="Aptos"/>
              </a:rPr>
              <a:t>Non-Examination Assessment is used to assess skills that cannot be tested through timed written papers.
The exact rules vary by subject. Your teacher will tell you what resources, supervision and collaboration are permitted.</a:t>
            </a:r>
          </a:p>
        </p:txBody>
      </p:sp>
      <p:sp>
        <p:nvSpPr>
          <p:cNvPr id="26" name="TextBox 25">
            <a:extLst>
              <a:ext uri="{FF2B5EF4-FFF2-40B4-BE49-F238E27FC236}">
                <a16:creationId xmlns:a16="http://schemas.microsoft.com/office/drawing/2014/main" id="{D8F5A141-06AF-483C-9C3F-03CA3EB4D56A}"/>
              </a:ext>
            </a:extLst>
          </p:cNvPr>
          <p:cNvSpPr txBox="1"/>
          <p:nvPr/>
        </p:nvSpPr>
        <p:spPr>
          <a:xfrm>
            <a:off x="1015455" y="2577936"/>
            <a:ext cx="3246120" cy="384048"/>
          </a:xfrm>
          <a:prstGeom prst="rect">
            <a:avLst/>
          </a:prstGeom>
          <a:noFill/>
        </p:spPr>
        <p:txBody>
          <a:bodyPr wrap="square" lIns="36576" tIns="36576" rIns="36576" bIns="36576">
            <a:spAutoFit/>
          </a:bodyPr>
          <a:lstStyle/>
          <a:p>
            <a:pPr algn="l"/>
            <a:r>
              <a:rPr sz="1800" b="1" dirty="0">
                <a:solidFill>
                  <a:srgbClr val="EFBC16"/>
                </a:solidFill>
                <a:latin typeface="Aptos"/>
              </a:rPr>
              <a:t>WHAT NEA MEANS</a:t>
            </a:r>
          </a:p>
        </p:txBody>
      </p:sp>
      <p:sp>
        <p:nvSpPr>
          <p:cNvPr id="28" name="Rectangle 27">
            <a:extLst>
              <a:ext uri="{FF2B5EF4-FFF2-40B4-BE49-F238E27FC236}">
                <a16:creationId xmlns:a16="http://schemas.microsoft.com/office/drawing/2014/main" id="{BE070A74-7FC5-4C0F-8F8A-879B11172243}"/>
              </a:ext>
            </a:extLst>
          </p:cNvPr>
          <p:cNvSpPr/>
          <p:nvPr/>
        </p:nvSpPr>
        <p:spPr>
          <a:xfrm>
            <a:off x="858819" y="2511417"/>
            <a:ext cx="73152" cy="16002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241280" cy="594360"/>
          </a:xfrm>
          <a:prstGeom prst="rect">
            <a:avLst/>
          </a:prstGeom>
          <a:noFill/>
        </p:spPr>
        <p:txBody>
          <a:bodyPr wrap="square" lIns="36576" tIns="36576" rIns="36576" bIns="36576">
            <a:spAutoFit/>
          </a:bodyPr>
          <a:lstStyle/>
          <a:p>
            <a:pPr algn="l"/>
            <a:r>
              <a:rPr sz="3000" b="1">
                <a:solidFill>
                  <a:srgbClr val="851219"/>
                </a:solidFill>
                <a:latin typeface="Aptos"/>
              </a:rPr>
              <a:t>NEA: AI and the awarding-body rules</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332720" cy="384048"/>
          </a:xfrm>
          <a:prstGeom prst="rect">
            <a:avLst/>
          </a:prstGeom>
          <a:noFill/>
        </p:spPr>
        <p:txBody>
          <a:bodyPr wrap="square" lIns="36576" tIns="36576" rIns="36576" bIns="36576">
            <a:spAutoFit/>
          </a:bodyPr>
          <a:lstStyle/>
          <a:p>
            <a:pPr algn="l"/>
            <a:r>
              <a:rPr sz="1450" b="0">
                <a:solidFill>
                  <a:srgbClr val="5F5F5F"/>
                </a:solidFill>
                <a:latin typeface="Aptos"/>
              </a:rPr>
              <a:t>General JCQ guidance — always follow the rules for your specific subject and awarding body</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TextBox 5"/>
          <p:cNvSpPr txBox="1"/>
          <p:nvPr/>
        </p:nvSpPr>
        <p:spPr>
          <a:xfrm>
            <a:off x="685800" y="1536192"/>
            <a:ext cx="10789920" cy="502920"/>
          </a:xfrm>
          <a:prstGeom prst="rect">
            <a:avLst/>
          </a:prstGeom>
          <a:noFill/>
        </p:spPr>
        <p:txBody>
          <a:bodyPr wrap="square" lIns="36576" tIns="36576" rIns="36576" bIns="36576">
            <a:spAutoFit/>
          </a:bodyPr>
          <a:lstStyle/>
          <a:p>
            <a:pPr algn="ctr"/>
            <a:r>
              <a:rPr sz="2300" b="1">
                <a:solidFill>
                  <a:srgbClr val="851219"/>
                </a:solidFill>
                <a:latin typeface="Aptos"/>
              </a:rPr>
              <a:t>The golden rule: the work you submit must be your own.</a:t>
            </a:r>
          </a:p>
        </p:txBody>
      </p:sp>
      <p:sp>
        <p:nvSpPr>
          <p:cNvPr id="11" name="Rounded Rectangle 10"/>
          <p:cNvSpPr/>
          <p:nvPr/>
        </p:nvSpPr>
        <p:spPr>
          <a:xfrm>
            <a:off x="905256" y="2103120"/>
            <a:ext cx="3657600" cy="34290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ectangle 11"/>
          <p:cNvSpPr/>
          <p:nvPr/>
        </p:nvSpPr>
        <p:spPr>
          <a:xfrm>
            <a:off x="822960" y="2103120"/>
            <a:ext cx="82296" cy="34290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1110996" y="2276139"/>
            <a:ext cx="3246120" cy="384048"/>
          </a:xfrm>
          <a:prstGeom prst="rect">
            <a:avLst/>
          </a:prstGeom>
          <a:noFill/>
        </p:spPr>
        <p:txBody>
          <a:bodyPr wrap="square" lIns="36576" tIns="36576" rIns="36576" bIns="36576">
            <a:spAutoFit/>
          </a:bodyPr>
          <a:lstStyle/>
          <a:p>
            <a:pPr algn="l"/>
            <a:r>
              <a:rPr sz="1800" b="1" dirty="0">
                <a:solidFill>
                  <a:srgbClr val="851219"/>
                </a:solidFill>
                <a:latin typeface="Aptos"/>
              </a:rPr>
              <a:t>AI: WHAT IS ALLOWED?</a:t>
            </a:r>
          </a:p>
        </p:txBody>
      </p:sp>
      <p:sp>
        <p:nvSpPr>
          <p:cNvPr id="14" name="TextBox 13"/>
          <p:cNvSpPr txBox="1"/>
          <p:nvPr/>
        </p:nvSpPr>
        <p:spPr>
          <a:xfrm>
            <a:off x="1092708" y="2670048"/>
            <a:ext cx="3246120" cy="2697480"/>
          </a:xfrm>
          <a:prstGeom prst="rect">
            <a:avLst/>
          </a:prstGeom>
          <a:noFill/>
        </p:spPr>
        <p:txBody>
          <a:bodyPr wrap="square" lIns="36576" tIns="36576" rIns="36576" bIns="36576">
            <a:spAutoFit/>
          </a:bodyPr>
          <a:lstStyle/>
          <a:p>
            <a:pPr algn="l"/>
            <a:r>
              <a:rPr sz="1290" b="0" dirty="0">
                <a:solidFill>
                  <a:srgbClr val="232323"/>
                </a:solidFill>
                <a:latin typeface="Aptos"/>
              </a:rPr>
              <a:t>For many NEAs, AI may be used for research or planning where the subject rules allow it.
If you use AI, you must acknowledge it and keep a record of the prompts/questions and AI-generated content used, plus a brief explanation of how you used it.</a:t>
            </a:r>
          </a:p>
        </p:txBody>
      </p:sp>
      <p:sp>
        <p:nvSpPr>
          <p:cNvPr id="15" name="Rounded Rectangle 14"/>
          <p:cNvSpPr/>
          <p:nvPr/>
        </p:nvSpPr>
        <p:spPr>
          <a:xfrm>
            <a:off x="6925055" y="2039112"/>
            <a:ext cx="3572615" cy="3429000"/>
          </a:xfrm>
          <a:prstGeom prst="roundRect">
            <a:avLst/>
          </a:prstGeom>
          <a:solidFill>
            <a:srgbClr val="FFFFFF"/>
          </a:solidFill>
          <a:ln>
            <a:solidFill>
              <a:srgbClr val="E1E1E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Rectangle 15"/>
          <p:cNvSpPr/>
          <p:nvPr/>
        </p:nvSpPr>
        <p:spPr>
          <a:xfrm>
            <a:off x="6842760" y="2103120"/>
            <a:ext cx="82296" cy="3429000"/>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007352" y="2303212"/>
            <a:ext cx="2834639" cy="384048"/>
          </a:xfrm>
          <a:prstGeom prst="rect">
            <a:avLst/>
          </a:prstGeom>
          <a:noFill/>
        </p:spPr>
        <p:txBody>
          <a:bodyPr wrap="square" lIns="36576" tIns="36576" rIns="36576" bIns="36576">
            <a:spAutoFit/>
          </a:bodyPr>
          <a:lstStyle/>
          <a:p>
            <a:pPr algn="l"/>
            <a:r>
              <a:rPr sz="1800" b="1" dirty="0">
                <a:solidFill>
                  <a:srgbClr val="851219"/>
                </a:solidFill>
                <a:latin typeface="Aptos"/>
              </a:rPr>
              <a:t>AI: WHAT IS NOT OK?</a:t>
            </a:r>
          </a:p>
        </p:txBody>
      </p:sp>
      <p:sp>
        <p:nvSpPr>
          <p:cNvPr id="18" name="TextBox 17"/>
          <p:cNvSpPr txBox="1"/>
          <p:nvPr/>
        </p:nvSpPr>
        <p:spPr>
          <a:xfrm>
            <a:off x="7007352" y="2834640"/>
            <a:ext cx="3275166" cy="1674305"/>
          </a:xfrm>
          <a:prstGeom prst="rect">
            <a:avLst/>
          </a:prstGeom>
          <a:noFill/>
        </p:spPr>
        <p:txBody>
          <a:bodyPr wrap="square" lIns="36576" tIns="36576" rIns="36576" bIns="36576">
            <a:spAutoFit/>
          </a:bodyPr>
          <a:lstStyle/>
          <a:p>
            <a:pPr algn="l"/>
            <a:r>
              <a:rPr sz="1300" b="0" dirty="0">
                <a:solidFill>
                  <a:srgbClr val="232323"/>
                </a:solidFill>
                <a:latin typeface="Aptos"/>
              </a:rPr>
              <a:t>Do not submit AI-generated work as if you wrote it yourself.
Do not copy material without acknowledgement.
AI misuse can be treated as malpractice and can lead to serious sanctions.</a:t>
            </a:r>
          </a:p>
        </p:txBody>
      </p:sp>
      <p:sp>
        <p:nvSpPr>
          <p:cNvPr id="19" name="TextBox 18"/>
          <p:cNvSpPr txBox="1"/>
          <p:nvPr/>
        </p:nvSpPr>
        <p:spPr>
          <a:xfrm>
            <a:off x="822960" y="5806440"/>
            <a:ext cx="1325880" cy="274320"/>
          </a:xfrm>
          <a:prstGeom prst="rect">
            <a:avLst/>
          </a:prstGeom>
          <a:noFill/>
        </p:spPr>
        <p:txBody>
          <a:bodyPr wrap="square" lIns="36576" tIns="36576" rIns="36576" bIns="36576">
            <a:spAutoFit/>
          </a:bodyPr>
          <a:lstStyle/>
          <a:p>
            <a:pPr algn="l"/>
            <a:r>
              <a:rPr sz="1300" b="1">
                <a:solidFill>
                  <a:srgbClr val="851219"/>
                </a:solidFill>
                <a:latin typeface="Aptos"/>
              </a:rPr>
              <a:t>NEA CHECKLIST</a:t>
            </a:r>
          </a:p>
        </p:txBody>
      </p:sp>
      <p:sp>
        <p:nvSpPr>
          <p:cNvPr id="20" name="TextBox 19"/>
          <p:cNvSpPr txBox="1"/>
          <p:nvPr/>
        </p:nvSpPr>
        <p:spPr>
          <a:xfrm>
            <a:off x="2148840" y="5742432"/>
            <a:ext cx="9052560" cy="281616"/>
          </a:xfrm>
          <a:prstGeom prst="rect">
            <a:avLst/>
          </a:prstGeom>
          <a:noFill/>
        </p:spPr>
        <p:txBody>
          <a:bodyPr wrap="square" lIns="36576" tIns="36576" rIns="36576" bIns="36576">
            <a:spAutoFit/>
          </a:bodyPr>
          <a:lstStyle/>
          <a:p>
            <a:pPr algn="l"/>
            <a:r>
              <a:rPr sz="1350" b="0" dirty="0">
                <a:solidFill>
                  <a:srgbClr val="232323"/>
                </a:solidFill>
                <a:latin typeface="Aptos"/>
              </a:rPr>
              <a:t>Own work • Reference sources • Follow your teacher's instructions • Keep evidence of permitted AI use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p:cNvSpPr txBox="1"/>
          <p:nvPr/>
        </p:nvSpPr>
        <p:spPr>
          <a:xfrm>
            <a:off x="594360" y="411480"/>
            <a:ext cx="10332720" cy="594360"/>
          </a:xfrm>
          <a:prstGeom prst="rect">
            <a:avLst/>
          </a:prstGeom>
          <a:noFill/>
        </p:spPr>
        <p:txBody>
          <a:bodyPr wrap="square" lIns="36576" tIns="36576" rIns="36576" bIns="36576" anchor="t">
            <a:spAutoFit/>
          </a:bodyPr>
          <a:lstStyle/>
          <a:p>
            <a:pPr algn="l"/>
            <a:r>
              <a:rPr sz="3000" b="1" i="0">
                <a:solidFill>
                  <a:srgbClr val="851219"/>
                </a:solidFill>
                <a:latin typeface="Aptos"/>
              </a:rPr>
              <a:t>Summer contingency day</a:t>
            </a:r>
          </a:p>
        </p:txBody>
      </p:sp>
      <p:sp>
        <p:nvSpPr>
          <p:cNvPr id="3" name="Rectangle 2"/>
          <p:cNvSpPr/>
          <p:nvPr/>
        </p:nvSpPr>
        <p:spPr>
          <a:xfrm>
            <a:off x="612648" y="1069848"/>
            <a:ext cx="960120" cy="50292"/>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 y="1170432"/>
            <a:ext cx="10515600" cy="384048"/>
          </a:xfrm>
          <a:prstGeom prst="rect">
            <a:avLst/>
          </a:prstGeom>
          <a:noFill/>
        </p:spPr>
        <p:txBody>
          <a:bodyPr wrap="square" lIns="36576" tIns="36576" rIns="36576" bIns="36576" anchor="t">
            <a:spAutoFit/>
          </a:bodyPr>
          <a:lstStyle/>
          <a:p>
            <a:pPr algn="l"/>
            <a:r>
              <a:rPr sz="1500" b="0" i="0">
                <a:solidFill>
                  <a:srgbClr val="5F5F5F"/>
                </a:solidFill>
                <a:latin typeface="Aptos"/>
              </a:rPr>
              <a:t>Keep the date free</a:t>
            </a:r>
          </a:p>
        </p:txBody>
      </p:sp>
      <p:pic>
        <p:nvPicPr>
          <p:cNvPr id="5" name="Picture 4" descr="image.png"/>
          <p:cNvPicPr>
            <a:picLocks noChangeAspect="1"/>
          </p:cNvPicPr>
          <p:nvPr/>
        </p:nvPicPr>
        <p:blipFill>
          <a:blip r:embed="rId2"/>
          <a:stretch>
            <a:fillRect/>
          </a:stretch>
        </p:blipFill>
        <p:spPr>
          <a:xfrm>
            <a:off x="11109960" y="228600"/>
            <a:ext cx="414052" cy="658368"/>
          </a:xfrm>
          <a:prstGeom prst="rect">
            <a:avLst/>
          </a:prstGeom>
        </p:spPr>
      </p:pic>
      <p:sp>
        <p:nvSpPr>
          <p:cNvPr id="6" name="TextBox 5"/>
          <p:cNvSpPr txBox="1"/>
          <p:nvPr/>
        </p:nvSpPr>
        <p:spPr>
          <a:xfrm>
            <a:off x="1005840" y="1737360"/>
            <a:ext cx="10149840" cy="640080"/>
          </a:xfrm>
          <a:prstGeom prst="rect">
            <a:avLst/>
          </a:prstGeom>
          <a:noFill/>
        </p:spPr>
        <p:txBody>
          <a:bodyPr wrap="square" lIns="36576" tIns="36576" rIns="36576" bIns="36576" anchor="t">
            <a:spAutoFit/>
          </a:bodyPr>
          <a:lstStyle/>
          <a:p>
            <a:pPr algn="ctr"/>
            <a:r>
              <a:rPr sz="3400" b="1" i="0">
                <a:solidFill>
                  <a:srgbClr val="851219"/>
                </a:solidFill>
                <a:latin typeface="Aptos"/>
              </a:rPr>
              <a:t>Wednesday 23 June 2027</a:t>
            </a:r>
          </a:p>
        </p:txBody>
      </p:sp>
      <p:sp>
        <p:nvSpPr>
          <p:cNvPr id="7" name="TextBox 6"/>
          <p:cNvSpPr txBox="1"/>
          <p:nvPr/>
        </p:nvSpPr>
        <p:spPr>
          <a:xfrm>
            <a:off x="1417320" y="2606040"/>
            <a:ext cx="9372600" cy="914400"/>
          </a:xfrm>
          <a:prstGeom prst="rect">
            <a:avLst/>
          </a:prstGeom>
          <a:noFill/>
        </p:spPr>
        <p:txBody>
          <a:bodyPr wrap="square" lIns="36576" tIns="36576" rIns="36576" bIns="36576" anchor="t">
            <a:spAutoFit/>
          </a:bodyPr>
          <a:lstStyle/>
          <a:p>
            <a:pPr algn="ctr"/>
            <a:r>
              <a:rPr sz="2000" b="0" i="0">
                <a:solidFill>
                  <a:srgbClr val="232323"/>
                </a:solidFill>
                <a:latin typeface="Aptos"/>
              </a:rPr>
              <a:t>The contingency day is set by JCQ in case examinations are disrupted nationally or by a significant local disruption.</a:t>
            </a:r>
          </a:p>
        </p:txBody>
      </p:sp>
      <p:sp>
        <p:nvSpPr>
          <p:cNvPr id="8" name="Rounded Rectangle 7"/>
          <p:cNvSpPr/>
          <p:nvPr/>
        </p:nvSpPr>
        <p:spPr>
          <a:xfrm>
            <a:off x="1874519" y="3886200"/>
            <a:ext cx="8412480" cy="1143000"/>
          </a:xfrm>
          <a:prstGeom prst="roundRect">
            <a:avLst/>
          </a:prstGeom>
          <a:solidFill>
            <a:srgbClr val="FCF6D7"/>
          </a:solidFill>
          <a:ln>
            <a:solidFill>
              <a:srgbClr val="EFBC16"/>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TextBox 8"/>
          <p:cNvSpPr txBox="1"/>
          <p:nvPr/>
        </p:nvSpPr>
        <p:spPr>
          <a:xfrm>
            <a:off x="2148840" y="4224528"/>
            <a:ext cx="7863840" cy="457200"/>
          </a:xfrm>
          <a:prstGeom prst="rect">
            <a:avLst/>
          </a:prstGeom>
          <a:noFill/>
        </p:spPr>
        <p:txBody>
          <a:bodyPr wrap="square" lIns="36576" tIns="36576" rIns="36576" bIns="36576" anchor="t">
            <a:spAutoFit/>
          </a:bodyPr>
          <a:lstStyle/>
          <a:p>
            <a:pPr algn="ctr"/>
            <a:r>
              <a:rPr sz="2200" b="1" i="0">
                <a:solidFill>
                  <a:srgbClr val="851219"/>
                </a:solidFill>
                <a:latin typeface="Aptos"/>
              </a:rPr>
              <a:t>You must remain available for exams on this date.</a:t>
            </a:r>
          </a:p>
        </p:txBody>
      </p:sp>
      <p:sp>
        <p:nvSpPr>
          <p:cNvPr id="10" name="TextBox 9"/>
          <p:cNvSpPr txBox="1"/>
          <p:nvPr/>
        </p:nvSpPr>
        <p:spPr>
          <a:xfrm>
            <a:off x="2743200" y="5349240"/>
            <a:ext cx="6675120" cy="320040"/>
          </a:xfrm>
          <a:prstGeom prst="rect">
            <a:avLst/>
          </a:prstGeom>
          <a:noFill/>
        </p:spPr>
        <p:txBody>
          <a:bodyPr wrap="square" lIns="36576" tIns="36576" rIns="36576" bIns="36576" anchor="t">
            <a:spAutoFit/>
          </a:bodyPr>
          <a:lstStyle/>
          <a:p>
            <a:pPr algn="ctr"/>
            <a:r>
              <a:rPr sz="1200" b="0" i="1">
                <a:solidFill>
                  <a:srgbClr val="5F5F5F"/>
                </a:solidFill>
                <a:latin typeface="Aptos"/>
              </a:rPr>
              <a:t>This replaces the 24 June 2026 date shown in the draft.</a:t>
            </a:r>
          </a:p>
        </p:txBody>
      </p:sp>
      <p:sp>
        <p:nvSpPr>
          <p:cNvPr id="11" name="Rectangle 10"/>
          <p:cNvSpPr/>
          <p:nvPr/>
        </p:nvSpPr>
        <p:spPr>
          <a:xfrm>
            <a:off x="0" y="6638544"/>
            <a:ext cx="12191695" cy="219456"/>
          </a:xfrm>
          <a:prstGeom prst="rect">
            <a:avLst/>
          </a:prstGeom>
          <a:solidFill>
            <a:srgbClr val="85121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594360" y="6656832"/>
            <a:ext cx="8961120" cy="155448"/>
          </a:xfrm>
          <a:prstGeom prst="rect">
            <a:avLst/>
          </a:prstGeom>
          <a:noFill/>
        </p:spPr>
        <p:txBody>
          <a:bodyPr wrap="square" lIns="36576" tIns="36576" rIns="36576" bIns="36576" anchor="t">
            <a:spAutoFit/>
          </a:bodyPr>
          <a:lstStyle/>
          <a:p>
            <a:pPr algn="l"/>
            <a:r>
              <a:rPr sz="900" b="0" i="0">
                <a:solidFill>
                  <a:srgbClr val="FFFFFF"/>
                </a:solidFill>
                <a:latin typeface="Aptos"/>
              </a:rPr>
              <a:t>Year 11 Mock Exams • Prepare well • Follow the rules • Do your best</a:t>
            </a:r>
          </a:p>
        </p:txBody>
      </p:sp>
      <p:sp>
        <p:nvSpPr>
          <p:cNvPr id="13" name="TextBox 12"/>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5C0E13"/>
        </a:solidFill>
        <a:effectLst/>
      </p:bgPr>
    </p:bg>
    <p:spTree>
      <p:nvGrpSpPr>
        <p:cNvPr id="1" name=""/>
        <p:cNvGrpSpPr/>
        <p:nvPr/>
      </p:nvGrpSpPr>
      <p:grpSpPr>
        <a:xfrm>
          <a:off x="0" y="0"/>
          <a:ext cx="0" cy="0"/>
          <a:chOff x="0" y="0"/>
          <a:chExt cx="0" cy="0"/>
        </a:xfrm>
      </p:grpSpPr>
      <p:sp>
        <p:nvSpPr>
          <p:cNvPr id="2" name="Rectangle 1"/>
          <p:cNvSpPr/>
          <p:nvPr/>
        </p:nvSpPr>
        <p:spPr>
          <a:xfrm>
            <a:off x="0" y="0"/>
            <a:ext cx="201168" cy="6858000"/>
          </a:xfrm>
          <a:prstGeom prst="rect">
            <a:avLst/>
          </a:prstGeom>
          <a:solidFill>
            <a:srgbClr val="EFBC1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image.png"/>
          <p:cNvPicPr>
            <a:picLocks noChangeAspect="1"/>
          </p:cNvPicPr>
          <p:nvPr/>
        </p:nvPicPr>
        <p:blipFill>
          <a:blip r:embed="rId2"/>
          <a:stretch>
            <a:fillRect/>
          </a:stretch>
        </p:blipFill>
        <p:spPr>
          <a:xfrm>
            <a:off x="9784080" y="594360"/>
            <a:ext cx="1581448" cy="2514600"/>
          </a:xfrm>
          <a:prstGeom prst="rect">
            <a:avLst/>
          </a:prstGeom>
        </p:spPr>
      </p:pic>
      <p:sp>
        <p:nvSpPr>
          <p:cNvPr id="5" name="TextBox 4"/>
          <p:cNvSpPr txBox="1"/>
          <p:nvPr/>
        </p:nvSpPr>
        <p:spPr>
          <a:xfrm>
            <a:off x="937709" y="3084290"/>
            <a:ext cx="7955279" cy="689420"/>
          </a:xfrm>
          <a:prstGeom prst="rect">
            <a:avLst/>
          </a:prstGeom>
          <a:noFill/>
        </p:spPr>
        <p:txBody>
          <a:bodyPr wrap="square" lIns="36576" tIns="36576" rIns="36576" bIns="36576" anchor="t">
            <a:spAutoFit/>
          </a:bodyPr>
          <a:lstStyle/>
          <a:p>
            <a:pPr algn="l"/>
            <a:r>
              <a:rPr lang="en-GB" sz="4000" b="1" i="0" dirty="0">
                <a:solidFill>
                  <a:srgbClr val="FFFFFF"/>
                </a:solidFill>
                <a:latin typeface="Aptos"/>
              </a:rPr>
              <a:t>Questions?</a:t>
            </a:r>
            <a:endParaRPr sz="4000" b="1" i="0" dirty="0">
              <a:solidFill>
                <a:srgbClr val="FFFFFF"/>
              </a:solidFill>
              <a:latin typeface="Aptos"/>
            </a:endParaRPr>
          </a:p>
        </p:txBody>
      </p:sp>
      <p:sp>
        <p:nvSpPr>
          <p:cNvPr id="10" name="Rectangle 9"/>
          <p:cNvSpPr/>
          <p:nvPr/>
        </p:nvSpPr>
        <p:spPr>
          <a:xfrm>
            <a:off x="0" y="6638544"/>
            <a:ext cx="12191695" cy="219456"/>
          </a:xfrm>
          <a:prstGeom prst="rect">
            <a:avLst/>
          </a:prstGeom>
          <a:solidFill>
            <a:srgbClr val="5C0E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11201400" y="6656832"/>
            <a:ext cx="365760" cy="155448"/>
          </a:xfrm>
          <a:prstGeom prst="rect">
            <a:avLst/>
          </a:prstGeom>
          <a:noFill/>
        </p:spPr>
        <p:txBody>
          <a:bodyPr wrap="square" lIns="36576" tIns="36576" rIns="36576" bIns="36576" anchor="t">
            <a:spAutoFit/>
          </a:bodyPr>
          <a:lstStyle/>
          <a:p>
            <a:pPr algn="r"/>
            <a:r>
              <a:rPr sz="900">
                <a:solidFill>
                  <a:srgbClr val="FFFFFF"/>
                </a:solidFill>
                <a:latin typeface="Aptos"/>
              </a:rPr>
              <a:t>1</a:t>
            </a:r>
          </a:p>
        </p:txBody>
      </p:sp>
    </p:spTree>
    <p:extLst>
      <p:ext uri="{BB962C8B-B14F-4D97-AF65-F5344CB8AC3E}">
        <p14:creationId xmlns:p14="http://schemas.microsoft.com/office/powerpoint/2010/main" val="39294649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TotalTime>
  <Words>1244</Words>
  <Application>Microsoft Office PowerPoint</Application>
  <PresentationFormat>Widescreen</PresentationFormat>
  <Paragraphs>118</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11 Mock Exam Briefing – Final</dc:title>
  <dc:subject>Mock exam preparation, access arrangements, NEA and AI guidance</dc:subject>
  <dc:creator>St Augustine’s Catholic College</dc:creator>
  <cp:keywords>Year 11, mock exams, access arrangements, exams, NEA</cp:keywords>
  <dc:description>generated using python-pptx</dc:description>
  <cp:lastModifiedBy>ADAM BUSHELL</cp:lastModifiedBy>
  <cp:revision>3</cp:revision>
  <dcterms:created xsi:type="dcterms:W3CDTF">2013-01-27T09:14:16Z</dcterms:created>
  <dcterms:modified xsi:type="dcterms:W3CDTF">2026-10-08T07:27:24Z</dcterms:modified>
  <cp:category/>
</cp:coreProperties>
</file>